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5" r:id="rId6"/>
    <p:sldId id="263" r:id="rId7"/>
    <p:sldId id="266" r:id="rId8"/>
    <p:sldId id="267" r:id="rId9"/>
    <p:sldId id="268" r:id="rId10"/>
    <p:sldId id="264" r:id="rId11"/>
    <p:sldId id="269" r:id="rId12"/>
    <p:sldId id="270" r:id="rId13"/>
    <p:sldId id="260" r:id="rId14"/>
    <p:sldId id="277" r:id="rId15"/>
    <p:sldId id="278" r:id="rId16"/>
    <p:sldId id="271" r:id="rId17"/>
    <p:sldId id="272" r:id="rId18"/>
    <p:sldId id="275" r:id="rId19"/>
    <p:sldId id="273" r:id="rId20"/>
    <p:sldId id="261" r:id="rId21"/>
    <p:sldId id="262" r:id="rId22"/>
    <p:sldId id="276" r:id="rId2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94660"/>
  </p:normalViewPr>
  <p:slideViewPr>
    <p:cSldViewPr>
      <p:cViewPr varScale="1">
        <p:scale>
          <a:sx n="72" d="100"/>
          <a:sy n="72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4" Type="http://schemas.openxmlformats.org/officeDocument/2006/relationships/image" Target="../media/image3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E59724-950C-40BE-8EE2-9413B49C9B6A}" type="datetimeFigureOut">
              <a:rPr lang="zh-TW" altLang="en-US" smtClean="0"/>
              <a:pPr/>
              <a:t>2009/8/18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09F011-0E05-4E09-8C20-7A0B7366B3F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09F011-0E05-4E09-8C20-7A0B7366B3FD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E577D727-5978-4EF8-AC2E-1F047F02EC33}" type="datetime1">
              <a:rPr lang="zh-TW" altLang="en-US" smtClean="0"/>
              <a:t>2009/8/18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8D4BBBD-5F09-4461-9567-F4320278E406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矩形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矩形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矩形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矩形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0C8DD-6867-48D8-9695-03952311CB63}" type="datetime1">
              <a:rPr lang="zh-TW" altLang="en-US" smtClean="0"/>
              <a:t>2009/8/18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BBBD-5F09-4461-9567-F4320278E4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B3691-A5EC-4066-84BA-1DB305936A63}" type="datetime1">
              <a:rPr lang="zh-TW" altLang="en-US" smtClean="0"/>
              <a:t>2009/8/18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BBBD-5F09-4461-9567-F4320278E406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等腰三角形 7"/>
          <p:cNvSpPr>
            <a:spLocks noChangeAspect="1"/>
          </p:cNvSpPr>
          <p:nvPr/>
        </p:nvSpPr>
        <p:spPr>
          <a:xfrm rot="5400000">
            <a:off x="419101" y="6467474"/>
            <a:ext cx="190849" cy="12031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F00F-D05B-4E24-AA27-D393E06F3C34}" type="datetime1">
              <a:rPr lang="zh-TW" altLang="en-US" smtClean="0"/>
              <a:t>2009/8/18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BBBD-5F09-4461-9567-F4320278E406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6C89BD6-E505-4812-9101-04BAA50F55F9}" type="datetime1">
              <a:rPr lang="zh-TW" altLang="en-US" smtClean="0"/>
              <a:t>2009/8/18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8D4BBBD-5F09-4461-9567-F4320278E406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B7C89-3D7B-4F62-9EC0-F697EE56A0A0}" type="datetime1">
              <a:rPr lang="zh-TW" altLang="en-US" smtClean="0"/>
              <a:t>2009/8/18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BBBD-5F09-4461-9567-F4320278E406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632199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1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8202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93023-F342-41DE-BCBF-22834E30F2C4}" type="datetime1">
              <a:rPr lang="zh-TW" altLang="en-US" smtClean="0"/>
              <a:t>2009/8/18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BBBD-5F09-4461-9567-F4320278E406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491B0-9EA5-4581-94F7-B5766385D87A}" type="datetime1">
              <a:rPr lang="zh-TW" altLang="en-US" smtClean="0"/>
              <a:t>2009/8/18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BBBD-5F09-4461-9567-F4320278E406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等腰三角形 5"/>
          <p:cNvSpPr>
            <a:spLocks noChangeAspect="1"/>
          </p:cNvSpPr>
          <p:nvPr/>
        </p:nvSpPr>
        <p:spPr>
          <a:xfrm rot="5400000">
            <a:off x="419101" y="6467474"/>
            <a:ext cx="190849" cy="12031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5862D-91DD-4D4B-8500-C1D14FB05883}" type="datetime1">
              <a:rPr lang="zh-TW" altLang="en-US" smtClean="0"/>
              <a:t>2009/8/18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BBBD-5F09-4461-9567-F4320278E406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5" name="直線接點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等腰三角形 5"/>
          <p:cNvSpPr>
            <a:spLocks noChangeAspect="1"/>
          </p:cNvSpPr>
          <p:nvPr/>
        </p:nvSpPr>
        <p:spPr>
          <a:xfrm rot="5400000">
            <a:off x="419101" y="6467474"/>
            <a:ext cx="190849" cy="12031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324600" y="1219201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1871-6ECF-45F8-AD62-7A940BB552D6}" type="datetime1">
              <a:rPr lang="zh-TW" altLang="en-US" smtClean="0"/>
              <a:t>2009/8/18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BBBD-5F09-4461-9567-F4320278E406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等腰三角形 8"/>
          <p:cNvSpPr>
            <a:spLocks noChangeAspect="1"/>
          </p:cNvSpPr>
          <p:nvPr/>
        </p:nvSpPr>
        <p:spPr>
          <a:xfrm rot="5400000">
            <a:off x="419101" y="6467474"/>
            <a:ext cx="190849" cy="12031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內容版面配置區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49E1F-4613-473F-91AF-671B1F415B07}" type="datetime1">
              <a:rPr lang="zh-TW" altLang="en-US" smtClean="0"/>
              <a:t>2009/8/18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BBBD-5F09-4461-9567-F4320278E406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等腰三角形 8"/>
          <p:cNvSpPr>
            <a:spLocks noChangeAspect="1"/>
          </p:cNvSpPr>
          <p:nvPr/>
        </p:nvSpPr>
        <p:spPr>
          <a:xfrm rot="5400000">
            <a:off x="419101" y="6467474"/>
            <a:ext cx="190849" cy="12031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44FCC79-A780-45A0-BC28-E8A8B2D0D8F4}" type="datetime1">
              <a:rPr lang="zh-TW" altLang="en-US" smtClean="0"/>
              <a:t>2009/8/18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8D4BBBD-5F09-4461-9567-F4320278E406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8" name="直線接點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直線接點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等腰三角形 9"/>
          <p:cNvSpPr>
            <a:spLocks noChangeAspect="1"/>
          </p:cNvSpPr>
          <p:nvPr/>
        </p:nvSpPr>
        <p:spPr>
          <a:xfrm rot="5400000">
            <a:off x="419101" y="6467474"/>
            <a:ext cx="190849" cy="12031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9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3.bin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2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26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0.bin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Bio-inspired Networking and Complex </a:t>
            </a:r>
            <a:r>
              <a:rPr lang="en-US" altLang="zh-TW" dirty="0" smtClean="0"/>
              <a:t>Networks: A Survey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err="1" smtClean="0"/>
              <a:t>Sheng</a:t>
            </a:r>
            <a:r>
              <a:rPr lang="en-US" altLang="zh-TW" dirty="0" smtClean="0"/>
              <a:t>-Yuan </a:t>
            </a:r>
            <a:r>
              <a:rPr lang="en-US" altLang="zh-TW" dirty="0" err="1" smtClean="0"/>
              <a:t>Tu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BBBD-5F09-4461-9567-F4320278E406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 2: Immune System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altLang="zh-TW" dirty="0" smtClean="0"/>
              <a:t>Functional architecture of the IS [8]</a:t>
            </a:r>
          </a:p>
          <a:p>
            <a:pPr lvl="1"/>
            <a:r>
              <a:rPr lang="en-US" altLang="zh-TW" dirty="0" smtClean="0"/>
              <a:t>Physical barriers: skin, mucous membranes of digestive, respiratory, and reproductive tracts</a:t>
            </a:r>
          </a:p>
          <a:p>
            <a:pPr lvl="1"/>
            <a:r>
              <a:rPr lang="en-US" altLang="zh-TW" dirty="0" smtClean="0"/>
              <a:t>Innate immune system: macrophages cells, complement proteins, and natural killer cells against </a:t>
            </a:r>
            <a:r>
              <a:rPr lang="en-US" altLang="zh-TW" dirty="0" smtClean="0">
                <a:solidFill>
                  <a:srgbClr val="FF0000"/>
                </a:solidFill>
              </a:rPr>
              <a:t>common</a:t>
            </a:r>
            <a:r>
              <a:rPr lang="en-US" altLang="zh-TW" dirty="0" smtClean="0"/>
              <a:t> pathogen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Adaptive</a:t>
            </a:r>
            <a:r>
              <a:rPr lang="en-US" altLang="zh-TW" dirty="0" smtClean="0"/>
              <a:t> immune system: B cells and T cells</a:t>
            </a:r>
          </a:p>
          <a:p>
            <a:pPr lvl="2"/>
            <a:r>
              <a:rPr lang="en-US" altLang="zh-TW" dirty="0" smtClean="0"/>
              <a:t>B cells and T cell are created from stem cells in the bone marrow (</a:t>
            </a:r>
            <a:r>
              <a:rPr lang="zh-TW" altLang="en-US" dirty="0" smtClean="0"/>
              <a:t>骨髓</a:t>
            </a:r>
            <a:r>
              <a:rPr lang="en-US" altLang="zh-TW" dirty="0" smtClean="0"/>
              <a:t>) and the thymus</a:t>
            </a:r>
            <a:r>
              <a:rPr lang="zh-TW" altLang="en-US" dirty="0" smtClean="0"/>
              <a:t> </a:t>
            </a:r>
            <a:r>
              <a:rPr lang="en-US" altLang="zh-TW" dirty="0" smtClean="0"/>
              <a:t>(</a:t>
            </a:r>
            <a:r>
              <a:rPr lang="zh-TW" altLang="en-US" dirty="0" smtClean="0"/>
              <a:t>胸腺</a:t>
            </a:r>
            <a:r>
              <a:rPr lang="en-US" altLang="zh-TW" dirty="0" smtClean="0"/>
              <a:t>)</a:t>
            </a:r>
            <a:r>
              <a:rPr lang="zh-TW" altLang="en-US" dirty="0" smtClean="0"/>
              <a:t> </a:t>
            </a:r>
            <a:r>
              <a:rPr lang="en-US" altLang="zh-TW" dirty="0" smtClean="0"/>
              <a:t>respectively by rearrangement of genes in immature B/T cells.</a:t>
            </a:r>
          </a:p>
          <a:p>
            <a:pPr lvl="2"/>
            <a:r>
              <a:rPr lang="en-US" altLang="zh-TW" dirty="0" smtClean="0"/>
              <a:t>Negative selection: if the antibodies of a B cell match any self antigen in the bone marrow, the cell dies.</a:t>
            </a:r>
          </a:p>
          <a:p>
            <a:pPr lvl="2"/>
            <a:r>
              <a:rPr lang="en-US" altLang="zh-TW" dirty="0" smtClean="0"/>
              <a:t>Self tolerance: almost all self antigens are presented in the thymus.</a:t>
            </a:r>
          </a:p>
          <a:p>
            <a:pPr lvl="2"/>
            <a:r>
              <a:rPr lang="en-US" altLang="zh-TW" dirty="0" err="1" smtClean="0"/>
              <a:t>Clonal</a:t>
            </a:r>
            <a:r>
              <a:rPr lang="en-US" altLang="zh-TW" dirty="0" smtClean="0"/>
              <a:t> selection: a B cell divides into a number of clones with similar but not strictly identical antibodies.</a:t>
            </a:r>
          </a:p>
          <a:p>
            <a:pPr lvl="1"/>
            <a:r>
              <a:rPr lang="en-US" altLang="zh-TW" dirty="0" smtClean="0"/>
              <a:t>Danger signal: generated when a cell dies before begin old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BBBD-5F09-4461-9567-F4320278E406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 2: Immune System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Procedure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2500298" y="1214422"/>
            <a:ext cx="3214710" cy="5000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Antibodies of B cell match antigens (signal 1b)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2500298" y="3143248"/>
            <a:ext cx="3214710" cy="5000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Antibodies of T cell binds the antigens (signal 1t)</a:t>
            </a:r>
            <a:endParaRPr lang="zh-TW" altLang="en-US" dirty="0"/>
          </a:p>
        </p:txBody>
      </p:sp>
      <p:sp>
        <p:nvSpPr>
          <p:cNvPr id="6" name="菱形 5"/>
          <p:cNvSpPr/>
          <p:nvPr/>
        </p:nvSpPr>
        <p:spPr>
          <a:xfrm>
            <a:off x="2786050" y="2000240"/>
            <a:ext cx="2571768" cy="92869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Matching &gt; </a:t>
            </a:r>
            <a:r>
              <a:rPr lang="en-US" altLang="zh-TW" dirty="0" smtClean="0"/>
              <a:t>Threshold?</a:t>
            </a:r>
            <a:endParaRPr lang="zh-TW" altLang="en-US" dirty="0"/>
          </a:p>
        </p:txBody>
      </p:sp>
      <p:sp>
        <p:nvSpPr>
          <p:cNvPr id="7" name="矩形 6"/>
          <p:cNvSpPr/>
          <p:nvPr/>
        </p:nvSpPr>
        <p:spPr>
          <a:xfrm>
            <a:off x="2500298" y="5929330"/>
            <a:ext cx="3214710" cy="5000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/>
              <a:t>Clonal</a:t>
            </a:r>
            <a:r>
              <a:rPr lang="en-US" altLang="zh-TW" dirty="0" smtClean="0"/>
              <a:t> selection</a:t>
            </a:r>
            <a:endParaRPr lang="zh-TW" altLang="en-US" dirty="0"/>
          </a:p>
        </p:txBody>
      </p:sp>
      <p:sp>
        <p:nvSpPr>
          <p:cNvPr id="8" name="菱形 7"/>
          <p:cNvSpPr/>
          <p:nvPr/>
        </p:nvSpPr>
        <p:spPr>
          <a:xfrm>
            <a:off x="2786050" y="3929066"/>
            <a:ext cx="2571768" cy="92869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Receive signal </a:t>
            </a:r>
            <a:r>
              <a:rPr lang="en-US" altLang="zh-TW" dirty="0" smtClean="0"/>
              <a:t>2t?</a:t>
            </a:r>
            <a:endParaRPr lang="zh-TW" altLang="en-US" dirty="0"/>
          </a:p>
        </p:txBody>
      </p:sp>
      <p:sp>
        <p:nvSpPr>
          <p:cNvPr id="9" name="菱形 8"/>
          <p:cNvSpPr/>
          <p:nvPr/>
        </p:nvSpPr>
        <p:spPr>
          <a:xfrm>
            <a:off x="6215074" y="5643578"/>
            <a:ext cx="2571768" cy="92869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Match </a:t>
            </a:r>
            <a:r>
              <a:rPr lang="en-US" altLang="zh-TW" dirty="0" smtClean="0"/>
              <a:t>antigens?</a:t>
            </a:r>
            <a:endParaRPr lang="zh-TW" altLang="en-US" dirty="0"/>
          </a:p>
        </p:txBody>
      </p:sp>
      <p:sp>
        <p:nvSpPr>
          <p:cNvPr id="10" name="矩形 9"/>
          <p:cNvSpPr/>
          <p:nvPr/>
        </p:nvSpPr>
        <p:spPr>
          <a:xfrm>
            <a:off x="6572264" y="4143380"/>
            <a:ext cx="1643074" cy="571504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Antigen Presenting Cell</a:t>
            </a:r>
            <a:endParaRPr lang="zh-TW" altLang="en-US" dirty="0"/>
          </a:p>
        </p:txBody>
      </p:sp>
      <p:sp>
        <p:nvSpPr>
          <p:cNvPr id="11" name="向下箭號 10"/>
          <p:cNvSpPr/>
          <p:nvPr/>
        </p:nvSpPr>
        <p:spPr>
          <a:xfrm>
            <a:off x="3929058" y="1714488"/>
            <a:ext cx="357190" cy="357190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向下箭號 11"/>
          <p:cNvSpPr/>
          <p:nvPr/>
        </p:nvSpPr>
        <p:spPr>
          <a:xfrm>
            <a:off x="3929058" y="2786058"/>
            <a:ext cx="357190" cy="357190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向下箭號 12"/>
          <p:cNvSpPr/>
          <p:nvPr/>
        </p:nvSpPr>
        <p:spPr>
          <a:xfrm>
            <a:off x="3910628" y="3643314"/>
            <a:ext cx="357190" cy="357190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向右箭號 14"/>
          <p:cNvSpPr/>
          <p:nvPr/>
        </p:nvSpPr>
        <p:spPr>
          <a:xfrm>
            <a:off x="5715008" y="5929330"/>
            <a:ext cx="785818" cy="428628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/>
          <p:cNvSpPr/>
          <p:nvPr/>
        </p:nvSpPr>
        <p:spPr>
          <a:xfrm>
            <a:off x="1785918" y="2857496"/>
            <a:ext cx="2000264" cy="1428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矩形 19"/>
          <p:cNvSpPr/>
          <p:nvPr/>
        </p:nvSpPr>
        <p:spPr>
          <a:xfrm>
            <a:off x="1785918" y="2857496"/>
            <a:ext cx="142876" cy="34290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向右箭號 20"/>
          <p:cNvSpPr/>
          <p:nvPr/>
        </p:nvSpPr>
        <p:spPr>
          <a:xfrm>
            <a:off x="1785918" y="6000768"/>
            <a:ext cx="785818" cy="428628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文字方塊 21"/>
          <p:cNvSpPr txBox="1"/>
          <p:nvPr/>
        </p:nvSpPr>
        <p:spPr>
          <a:xfrm>
            <a:off x="4268223" y="2773916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/>
              <a:t>No</a:t>
            </a:r>
            <a:endParaRPr lang="zh-TW" altLang="en-US" b="1" dirty="0"/>
          </a:p>
        </p:txBody>
      </p:sp>
      <p:sp>
        <p:nvSpPr>
          <p:cNvPr id="23" name="文字方塊 22"/>
          <p:cNvSpPr txBox="1"/>
          <p:nvPr/>
        </p:nvSpPr>
        <p:spPr>
          <a:xfrm>
            <a:off x="2000232" y="2500306"/>
            <a:ext cx="542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/>
              <a:t>Yes</a:t>
            </a:r>
            <a:endParaRPr lang="zh-TW" altLang="en-US" b="1" dirty="0"/>
          </a:p>
        </p:txBody>
      </p:sp>
      <p:sp>
        <p:nvSpPr>
          <p:cNvPr id="24" name="矩形 23"/>
          <p:cNvSpPr/>
          <p:nvPr/>
        </p:nvSpPr>
        <p:spPr>
          <a:xfrm>
            <a:off x="7429520" y="6429396"/>
            <a:ext cx="142876" cy="4286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矩形 24"/>
          <p:cNvSpPr/>
          <p:nvPr/>
        </p:nvSpPr>
        <p:spPr>
          <a:xfrm>
            <a:off x="4071934" y="6715148"/>
            <a:ext cx="3500462" cy="1428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向下箭號 25"/>
          <p:cNvSpPr/>
          <p:nvPr/>
        </p:nvSpPr>
        <p:spPr>
          <a:xfrm rot="10800000">
            <a:off x="3857620" y="6357958"/>
            <a:ext cx="357190" cy="500042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文字方塊 26"/>
          <p:cNvSpPr txBox="1"/>
          <p:nvPr/>
        </p:nvSpPr>
        <p:spPr>
          <a:xfrm>
            <a:off x="4172292" y="4845618"/>
            <a:ext cx="542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/>
              <a:t>Yes</a:t>
            </a:r>
            <a:endParaRPr lang="zh-TW" altLang="en-US" b="1" dirty="0"/>
          </a:p>
        </p:txBody>
      </p:sp>
      <p:sp>
        <p:nvSpPr>
          <p:cNvPr id="28" name="文字方塊 27"/>
          <p:cNvSpPr txBox="1"/>
          <p:nvPr/>
        </p:nvSpPr>
        <p:spPr>
          <a:xfrm>
            <a:off x="6886936" y="6417254"/>
            <a:ext cx="542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/>
              <a:t>Yes</a:t>
            </a:r>
            <a:endParaRPr lang="zh-TW" altLang="en-US" b="1" dirty="0"/>
          </a:p>
        </p:txBody>
      </p:sp>
      <p:sp>
        <p:nvSpPr>
          <p:cNvPr id="29" name="文字方塊 28"/>
          <p:cNvSpPr txBox="1"/>
          <p:nvPr/>
        </p:nvSpPr>
        <p:spPr>
          <a:xfrm>
            <a:off x="6500826" y="2714620"/>
            <a:ext cx="18558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b="1" dirty="0" smtClean="0">
                <a:solidFill>
                  <a:srgbClr val="FF0000"/>
                </a:solidFill>
              </a:rPr>
              <a:t>Danger Signal</a:t>
            </a:r>
            <a:endParaRPr lang="zh-TW" altLang="en-US" sz="2000" b="1" dirty="0">
              <a:solidFill>
                <a:srgbClr val="FF0000"/>
              </a:solidFill>
            </a:endParaRPr>
          </a:p>
        </p:txBody>
      </p:sp>
      <p:sp>
        <p:nvSpPr>
          <p:cNvPr id="30" name="向下箭號 29"/>
          <p:cNvSpPr/>
          <p:nvPr/>
        </p:nvSpPr>
        <p:spPr>
          <a:xfrm>
            <a:off x="7215206" y="3143248"/>
            <a:ext cx="357190" cy="1000132"/>
          </a:xfrm>
          <a:prstGeom prst="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" name="向右箭號 30"/>
          <p:cNvSpPr/>
          <p:nvPr/>
        </p:nvSpPr>
        <p:spPr>
          <a:xfrm rot="10800000">
            <a:off x="5286380" y="4214817"/>
            <a:ext cx="1285884" cy="35719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2" name="文字方塊 31"/>
          <p:cNvSpPr txBox="1"/>
          <p:nvPr/>
        </p:nvSpPr>
        <p:spPr>
          <a:xfrm>
            <a:off x="5425099" y="3957584"/>
            <a:ext cx="12186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b="1" dirty="0" smtClean="0">
                <a:solidFill>
                  <a:srgbClr val="FF0000"/>
                </a:solidFill>
              </a:rPr>
              <a:t>Signal 2t</a:t>
            </a:r>
            <a:endParaRPr lang="zh-TW" altLang="en-US" sz="2000" b="1" dirty="0">
              <a:solidFill>
                <a:srgbClr val="FF0000"/>
              </a:solidFill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2500298" y="5143512"/>
            <a:ext cx="3214710" cy="5000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T cell sent signal 2b to B cell</a:t>
            </a:r>
            <a:endParaRPr lang="zh-TW" altLang="en-US" dirty="0"/>
          </a:p>
        </p:txBody>
      </p:sp>
      <p:sp>
        <p:nvSpPr>
          <p:cNvPr id="14" name="向下箭號 13"/>
          <p:cNvSpPr/>
          <p:nvPr/>
        </p:nvSpPr>
        <p:spPr>
          <a:xfrm>
            <a:off x="3929058" y="4857760"/>
            <a:ext cx="357190" cy="357190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7" name="向下箭號 36"/>
          <p:cNvSpPr/>
          <p:nvPr/>
        </p:nvSpPr>
        <p:spPr>
          <a:xfrm>
            <a:off x="3857620" y="5572140"/>
            <a:ext cx="357190" cy="357190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8" name="投影片編號版面配置區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BBBD-5F09-4461-9567-F4320278E406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 2: Immune System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altLang="zh-TW" dirty="0" smtClean="0"/>
              <a:t>Application </a:t>
            </a:r>
            <a:r>
              <a:rPr lang="en-US" altLang="zh-TW" dirty="0" smtClean="0"/>
              <a:t>in</a:t>
            </a:r>
            <a:r>
              <a:rPr lang="en-US" altLang="zh-TW" dirty="0" smtClean="0"/>
              <a:t> </a:t>
            </a:r>
            <a:r>
              <a:rPr lang="en-US" altLang="zh-TW" dirty="0" smtClean="0"/>
              <a:t>misbehavior detection in mobile ad-hoc networks with dynamic source routing (DSR) protocol [8]</a:t>
            </a:r>
          </a:p>
          <a:p>
            <a:r>
              <a:rPr lang="en-US" altLang="zh-TW" dirty="0" smtClean="0"/>
              <a:t>Entity mapping:</a:t>
            </a:r>
          </a:p>
          <a:p>
            <a:pPr lvl="1"/>
            <a:r>
              <a:rPr lang="en-US" altLang="zh-TW" dirty="0" smtClean="0"/>
              <a:t>Body: the entire mobile ad-hoc network</a:t>
            </a:r>
          </a:p>
          <a:p>
            <a:pPr lvl="1"/>
            <a:r>
              <a:rPr lang="en-US" altLang="zh-TW" dirty="0" smtClean="0"/>
              <a:t>Self-cells: well behaving nodes</a:t>
            </a:r>
          </a:p>
          <a:p>
            <a:pPr lvl="1"/>
            <a:r>
              <a:rPr lang="en-US" altLang="zh-TW" dirty="0" smtClean="0"/>
              <a:t>Non-self cells: misbehaving nodes</a:t>
            </a:r>
          </a:p>
          <a:p>
            <a:pPr lvl="1"/>
            <a:r>
              <a:rPr lang="en-US" altLang="zh-TW" dirty="0" smtClean="0"/>
              <a:t>Antigen: sequence of observed DSR protocol events in the packet headers</a:t>
            </a:r>
          </a:p>
          <a:p>
            <a:pPr lvl="1"/>
            <a:r>
              <a:rPr lang="en-US" altLang="zh-TW" dirty="0" smtClean="0"/>
              <a:t>Antibody: A pattern with the same format of antigen</a:t>
            </a:r>
          </a:p>
          <a:p>
            <a:pPr lvl="1"/>
            <a:r>
              <a:rPr lang="en-US" altLang="zh-TW" dirty="0" smtClean="0"/>
              <a:t>Chemical binding: matching function</a:t>
            </a:r>
          </a:p>
          <a:p>
            <a:pPr lvl="1"/>
            <a:r>
              <a:rPr lang="en-US" altLang="zh-TW" dirty="0" smtClean="0"/>
              <a:t>Bone marrow: a network with only certified nodes</a:t>
            </a:r>
          </a:p>
          <a:p>
            <a:pPr lvl="1"/>
            <a:r>
              <a:rPr lang="en-US" altLang="zh-TW" dirty="0" smtClean="0"/>
              <a:t>Negative selection: antibodies are created during an offline learning phase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BBBD-5F09-4461-9567-F4320278E406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Complex Networks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altLang="zh-TW" dirty="0" smtClean="0"/>
              <a:t>The above approach is more or less heuristic and is based on trial and error.  What is theoretical framework to understanding network behaviors</a:t>
            </a:r>
            <a:r>
              <a:rPr lang="en-US" altLang="zh-TW" dirty="0" smtClean="0"/>
              <a:t>?</a:t>
            </a:r>
          </a:p>
          <a:p>
            <a:r>
              <a:rPr lang="en-US" altLang="zh-TW" dirty="0" smtClean="0"/>
              <a:t>Network measures</a:t>
            </a:r>
          </a:p>
          <a:p>
            <a:pPr lvl="1"/>
            <a:r>
              <a:rPr lang="en-US" altLang="zh-TW" dirty="0" smtClean="0"/>
              <a:t>Degree/connectivity (</a:t>
            </a:r>
            <a:r>
              <a:rPr lang="en-US" altLang="zh-TW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zh-TW" dirty="0" smtClean="0"/>
              <a:t>)</a:t>
            </a:r>
          </a:p>
          <a:p>
            <a:pPr lvl="2"/>
            <a:r>
              <a:rPr lang="en-US" altLang="zh-TW" dirty="0" smtClean="0"/>
              <a:t>Degree distribution</a:t>
            </a:r>
          </a:p>
          <a:p>
            <a:pPr lvl="2"/>
            <a:r>
              <a:rPr lang="en-US" altLang="zh-TW" dirty="0" smtClean="0"/>
              <a:t>Scale-free networks</a:t>
            </a:r>
          </a:p>
          <a:p>
            <a:pPr lvl="1"/>
            <a:r>
              <a:rPr lang="en-US" altLang="zh-TW" dirty="0" smtClean="0"/>
              <a:t>Shortest path</a:t>
            </a:r>
          </a:p>
          <a:p>
            <a:pPr lvl="2"/>
            <a:r>
              <a:rPr lang="en-US" altLang="zh-TW" dirty="0" smtClean="0"/>
              <a:t>Six degrees of separation (S. </a:t>
            </a:r>
            <a:r>
              <a:rPr lang="en-US" altLang="zh-TW" dirty="0" err="1" smtClean="0"/>
              <a:t>Milgram</a:t>
            </a:r>
            <a:r>
              <a:rPr lang="en-US" altLang="zh-TW" dirty="0" smtClean="0"/>
              <a:t> 1960s)</a:t>
            </a:r>
          </a:p>
          <a:p>
            <a:pPr lvl="2"/>
            <a:r>
              <a:rPr lang="en-US" altLang="zh-TW" dirty="0" smtClean="0"/>
              <a:t>Small-world effect</a:t>
            </a:r>
          </a:p>
          <a:p>
            <a:pPr lvl="1"/>
            <a:r>
              <a:rPr lang="en-US" altLang="zh-TW" dirty="0" smtClean="0"/>
              <a:t>Clustering coefficient (</a:t>
            </a:r>
            <a:r>
              <a:rPr lang="en-US" altLang="zh-TW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zh-TW" dirty="0" smtClean="0"/>
              <a:t>)</a:t>
            </a:r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2"/>
            <a:r>
              <a:rPr lang="en-US" altLang="zh-TW" dirty="0" smtClean="0"/>
              <a:t>Average clustering coefficient of all nodes with</a:t>
            </a:r>
            <a:r>
              <a:rPr lang="en-US" altLang="zh-TW" dirty="0" smtClean="0"/>
              <a:t> </a:t>
            </a:r>
            <a:r>
              <a:rPr lang="en-US" altLang="zh-TW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zh-TW" dirty="0" smtClean="0"/>
              <a:t> links </a:t>
            </a:r>
            <a:r>
              <a:rPr lang="en-US" altLang="zh-TW" i="1" dirty="0" smtClean="0">
                <a:latin typeface="Times New Roman" pitchFamily="18" charset="0"/>
                <a:cs typeface="Times New Roman" pitchFamily="18" charset="0"/>
              </a:rPr>
              <a:t>C(k)</a:t>
            </a:r>
            <a:endParaRPr lang="en-US" altLang="zh-TW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zh-TW" altLang="en-US" dirty="0"/>
          </a:p>
        </p:txBody>
      </p:sp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0826" y="2143116"/>
            <a:ext cx="2400300" cy="444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文字方塊 4"/>
          <p:cNvSpPr txBox="1"/>
          <p:nvPr/>
        </p:nvSpPr>
        <p:spPr>
          <a:xfrm>
            <a:off x="8429652" y="6429396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[12]</a:t>
            </a:r>
            <a:endParaRPr lang="zh-TW" altLang="en-US" dirty="0"/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3484570" y="3768725"/>
          <a:ext cx="2159000" cy="342900"/>
        </p:xfrm>
        <a:graphic>
          <a:graphicData uri="http://schemas.openxmlformats.org/presentationml/2006/ole">
            <p:oleObj spid="_x0000_s24578" name="Equation" r:id="rId4" imgW="2158920" imgH="342720" progId="Equation.DSMT4">
              <p:embed/>
            </p:oleObj>
          </a:graphicData>
        </a:graphic>
      </p:graphicFrame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1142976" y="5768996"/>
          <a:ext cx="3822700" cy="660400"/>
        </p:xfrm>
        <a:graphic>
          <a:graphicData uri="http://schemas.openxmlformats.org/presentationml/2006/ole">
            <p:oleObj spid="_x0000_s24579" name="Equation" r:id="rId5" imgW="3822480" imgH="660240" progId="Equation.DSMT4">
              <p:embed/>
            </p:oleObj>
          </a:graphicData>
        </a:graphic>
      </p:graphicFrame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BBBD-5F09-4461-9567-F4320278E406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Complex Networks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altLang="zh-TW" dirty="0" smtClean="0"/>
              <a:t>Network models</a:t>
            </a:r>
          </a:p>
          <a:p>
            <a:pPr lvl="1"/>
            <a:r>
              <a:rPr lang="en-US" altLang="zh-TW" dirty="0" smtClean="0"/>
              <a:t>Random graphs (ER model)</a:t>
            </a:r>
          </a:p>
          <a:p>
            <a:pPr lvl="2"/>
            <a:r>
              <a:rPr lang="en-US" altLang="zh-TW" dirty="0" smtClean="0"/>
              <a:t>Start with </a:t>
            </a:r>
            <a:r>
              <a:rPr lang="en-US" altLang="zh-TW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zh-TW" dirty="0" smtClean="0"/>
              <a:t> nodes and connect each pair of nodes with prob. </a:t>
            </a:r>
            <a:r>
              <a:rPr lang="en-US" altLang="zh-TW" i="1" dirty="0" smtClean="0">
                <a:latin typeface="Times New Roman" pitchFamily="18" charset="0"/>
                <a:cs typeface="Times New Roman" pitchFamily="18" charset="0"/>
              </a:rPr>
              <a:t>p</a:t>
            </a:r>
          </a:p>
          <a:p>
            <a:pPr lvl="2"/>
            <a:r>
              <a:rPr lang="en-US" altLang="zh-TW" dirty="0" smtClean="0"/>
              <a:t>Node degrees follow a Poisson distribution</a:t>
            </a:r>
          </a:p>
          <a:p>
            <a:pPr lvl="1"/>
            <a:r>
              <a:rPr lang="en-US" altLang="zh-TW" dirty="0" smtClean="0"/>
              <a:t>Generalized random graphs (with arbitrary degree distribution)</a:t>
            </a:r>
          </a:p>
          <a:p>
            <a:pPr lvl="2"/>
            <a:r>
              <a:rPr lang="en-US" altLang="zh-TW" dirty="0" smtClean="0"/>
              <a:t>Assign </a:t>
            </a:r>
            <a:r>
              <a:rPr lang="en-US" altLang="zh-TW" i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zh-TW" sz="12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TW" dirty="0" smtClean="0"/>
              <a:t> stubs to every vertex </a:t>
            </a:r>
            <a:r>
              <a:rPr lang="en-US" altLang="zh-TW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TW" i="1" dirty="0" smtClean="0">
                <a:latin typeface="Times New Roman" pitchFamily="18" charset="0"/>
                <a:cs typeface="Times New Roman" pitchFamily="18" charset="0"/>
              </a:rPr>
              <a:t>=1,2,…,N</a:t>
            </a:r>
          </a:p>
          <a:p>
            <a:pPr lvl="2"/>
            <a:r>
              <a:rPr lang="en-US" altLang="zh-TW" dirty="0" smtClean="0"/>
              <a:t>Iteratively choose pairs of stubs at random and join them together</a:t>
            </a:r>
          </a:p>
          <a:p>
            <a:pPr lvl="1"/>
            <a:r>
              <a:rPr lang="en-US" altLang="zh-TW" dirty="0" smtClean="0"/>
              <a:t>Scale-free networks (evolution of networks)</a:t>
            </a:r>
          </a:p>
          <a:p>
            <a:pPr lvl="2"/>
            <a:r>
              <a:rPr lang="en-US" altLang="zh-TW" dirty="0" smtClean="0"/>
              <a:t>Start with </a:t>
            </a:r>
            <a:r>
              <a:rPr lang="en-US" altLang="zh-TW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zh-TW" sz="1200" i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altLang="zh-TW" dirty="0" smtClean="0"/>
              <a:t> unconnected vertices</a:t>
            </a:r>
          </a:p>
          <a:p>
            <a:pPr lvl="2"/>
            <a:r>
              <a:rPr lang="en-US" altLang="zh-TW" dirty="0" smtClean="0"/>
              <a:t>Growth: add a new vertex with </a:t>
            </a:r>
            <a:r>
              <a:rPr lang="en-US" altLang="zh-TW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zh-TW" dirty="0" smtClean="0"/>
              <a:t> </a:t>
            </a:r>
          </a:p>
          <a:p>
            <a:pPr lvl="2">
              <a:buNone/>
            </a:pPr>
            <a:r>
              <a:rPr lang="en-US" altLang="zh-TW" dirty="0" smtClean="0"/>
              <a:t>	</a:t>
            </a:r>
            <a:r>
              <a:rPr lang="en-US" altLang="zh-TW" dirty="0" smtClean="0"/>
              <a:t>stubs at every time step</a:t>
            </a:r>
          </a:p>
          <a:p>
            <a:pPr lvl="2"/>
            <a:r>
              <a:rPr lang="en-US" altLang="zh-TW" dirty="0" smtClean="0"/>
              <a:t>Preference attachment:</a:t>
            </a:r>
          </a:p>
          <a:p>
            <a:pPr lvl="1"/>
            <a:r>
              <a:rPr lang="en-US" altLang="zh-TW" dirty="0" smtClean="0"/>
              <a:t>Hierarchical networks</a:t>
            </a:r>
          </a:p>
          <a:p>
            <a:pPr lvl="2"/>
            <a:r>
              <a:rPr lang="en-US" altLang="zh-TW" dirty="0" smtClean="0"/>
              <a:t>Coexistence of modularity, local clustering, scale-free </a:t>
            </a:r>
            <a:r>
              <a:rPr lang="en-US" altLang="zh-TW" dirty="0" err="1" smtClean="0"/>
              <a:t>tology</a:t>
            </a:r>
            <a:endParaRPr lang="zh-TW" altLang="en-US" dirty="0"/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54361" y="4357571"/>
            <a:ext cx="3918233" cy="1714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文字方塊 5"/>
          <p:cNvSpPr txBox="1"/>
          <p:nvPr/>
        </p:nvSpPr>
        <p:spPr>
          <a:xfrm>
            <a:off x="5500694" y="6000768"/>
            <a:ext cx="3498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Generalized random graphs [11]</a:t>
            </a:r>
            <a:endParaRPr lang="zh-TW" altLang="en-US" dirty="0"/>
          </a:p>
        </p:txBody>
      </p:sp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3774046" y="5527206"/>
          <a:ext cx="1739900" cy="558800"/>
        </p:xfrm>
        <a:graphic>
          <a:graphicData uri="http://schemas.openxmlformats.org/presentationml/2006/ole">
            <p:oleObj spid="_x0000_s31748" name="Equation" r:id="rId4" imgW="1739880" imgH="558720" progId="Equation.DSMT4">
              <p:embed/>
            </p:oleObj>
          </a:graphicData>
        </a:graphic>
      </p:graphicFrame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BBBD-5F09-4461-9567-F4320278E406}" type="slidenum">
              <a:rPr lang="zh-TW" altLang="en-US" smtClean="0"/>
              <a:pPr/>
              <a:t>14</a:t>
            </a:fld>
            <a:endParaRPr lang="zh-TW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Complex Networks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21346" y="1071546"/>
            <a:ext cx="5941448" cy="5786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文字方塊 4"/>
          <p:cNvSpPr txBox="1"/>
          <p:nvPr/>
        </p:nvSpPr>
        <p:spPr>
          <a:xfrm>
            <a:off x="7143768" y="6417254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[12]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BBBD-5F09-4461-9567-F4320278E406}" type="slidenum">
              <a:rPr lang="zh-TW" altLang="en-US" smtClean="0"/>
              <a:pPr/>
              <a:t>15</a:t>
            </a:fld>
            <a:endParaRPr lang="zh-TW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Phenomena in Complex </a:t>
            </a:r>
            <a:r>
              <a:rPr lang="en-US" altLang="zh-TW" dirty="0" smtClean="0"/>
              <a:t>Networks: Phase </a:t>
            </a:r>
            <a:r>
              <a:rPr lang="en-US" altLang="zh-TW" dirty="0" smtClean="0"/>
              <a:t>Transition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altLang="zh-TW" dirty="0" smtClean="0"/>
              <a:t>Phase transition: as an external parameter is varied, a change occurs in the macroscopic behavior of the system under study </a:t>
            </a:r>
            <a:r>
              <a:rPr lang="en-US" altLang="zh-TW" dirty="0" smtClean="0"/>
              <a:t>[10].</a:t>
            </a:r>
            <a:endParaRPr lang="en-US" altLang="zh-TW" dirty="0" smtClean="0"/>
          </a:p>
          <a:p>
            <a:r>
              <a:rPr lang="en-US" altLang="zh-TW" dirty="0" smtClean="0"/>
              <a:t>Example: Emergence of giant component in </a:t>
            </a:r>
            <a:r>
              <a:rPr lang="en-US" altLang="zh-TW" dirty="0" smtClean="0"/>
              <a:t>generalized random graphs [13]</a:t>
            </a:r>
          </a:p>
          <a:p>
            <a:pPr lvl="1"/>
            <a:r>
              <a:rPr lang="en-US" altLang="zh-TW" dirty="0" smtClean="0"/>
              <a:t>Degree distribution</a:t>
            </a:r>
            <a:r>
              <a:rPr lang="en-US" altLang="zh-TW" dirty="0" smtClean="0"/>
              <a:t> : </a:t>
            </a:r>
            <a:r>
              <a:rPr lang="en-US" altLang="zh-TW" i="1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zh-TW" sz="1400" i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en-US" altLang="zh-TW" sz="1400" dirty="0" smtClean="0"/>
          </a:p>
          <a:p>
            <a:pPr lvl="1"/>
            <a:r>
              <a:rPr lang="en-US" altLang="zh-TW" dirty="0" smtClean="0"/>
              <a:t>Outgoing degree distribution of neighbors: </a:t>
            </a:r>
          </a:p>
          <a:p>
            <a:pPr lvl="1"/>
            <a:r>
              <a:rPr lang="en-US" altLang="zh-TW" dirty="0" smtClean="0">
                <a:cs typeface="Times New Roman" pitchFamily="18" charset="0"/>
              </a:rPr>
              <a:t>With the aid of generating function, [13] derived distribution of component sizes. Specially, the average component size is</a:t>
            </a:r>
          </a:p>
          <a:p>
            <a:pPr lvl="1"/>
            <a:endParaRPr lang="en-US" altLang="zh-TW" dirty="0" smtClean="0">
              <a:cs typeface="Times New Roman" pitchFamily="18" charset="0"/>
            </a:endParaRPr>
          </a:p>
          <a:p>
            <a:pPr lvl="1"/>
            <a:endParaRPr lang="en-US" altLang="zh-TW" dirty="0" smtClean="0">
              <a:cs typeface="Times New Roman" pitchFamily="18" charset="0"/>
            </a:endParaRPr>
          </a:p>
          <a:p>
            <a:pPr lvl="1"/>
            <a:r>
              <a:rPr lang="en-US" altLang="zh-TW" dirty="0" smtClean="0">
                <a:cs typeface="Times New Roman" pitchFamily="18" charset="0"/>
              </a:rPr>
              <a:t>Diverges if                  , and a giant component emerges.</a:t>
            </a:r>
          </a:p>
          <a:p>
            <a:pPr lvl="1"/>
            <a:r>
              <a:rPr lang="en-US" altLang="zh-TW" dirty="0" smtClean="0">
                <a:cs typeface="Times New Roman" pitchFamily="18" charset="0"/>
              </a:rPr>
              <a:t>For random graphs, a giant component emerges if  </a:t>
            </a:r>
          </a:p>
        </p:txBody>
      </p:sp>
      <p:graphicFrame>
        <p:nvGraphicFramePr>
          <p:cNvPr id="23553" name="Object 1"/>
          <p:cNvGraphicFramePr>
            <a:graphicFrameLocks noChangeAspect="1"/>
          </p:cNvGraphicFramePr>
          <p:nvPr/>
        </p:nvGraphicFramePr>
        <p:xfrm>
          <a:off x="6202806" y="3807516"/>
          <a:ext cx="2374900" cy="558800"/>
        </p:xfrm>
        <a:graphic>
          <a:graphicData uri="http://schemas.openxmlformats.org/presentationml/2006/ole">
            <p:oleObj spid="_x0000_s23553" name="Equation" r:id="rId3" imgW="2374560" imgH="558720" progId="Equation.DSMT4">
              <p:embed/>
            </p:oleObj>
          </a:graphicData>
        </a:graphic>
      </p:graphicFrame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1131878" y="4935554"/>
          <a:ext cx="2082800" cy="850900"/>
        </p:xfrm>
        <a:graphic>
          <a:graphicData uri="http://schemas.openxmlformats.org/presentationml/2006/ole">
            <p:oleObj spid="_x0000_s23554" name="Equation" r:id="rId4" imgW="2082600" imgH="850680" progId="Equation.DSMT4">
              <p:embed/>
            </p:oleObj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2500298" y="5786438"/>
          <a:ext cx="1206500" cy="431800"/>
        </p:xfrm>
        <a:graphic>
          <a:graphicData uri="http://schemas.openxmlformats.org/presentationml/2006/ole">
            <p:oleObj spid="_x0000_s23555" name="Equation" r:id="rId5" imgW="1206360" imgH="431640" progId="Equation.DSMT4">
              <p:embed/>
            </p:oleObj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7027396" y="6228334"/>
          <a:ext cx="1803400" cy="355600"/>
        </p:xfrm>
        <a:graphic>
          <a:graphicData uri="http://schemas.openxmlformats.org/presentationml/2006/ole">
            <p:oleObj spid="_x0000_s23556" name="Equation" r:id="rId6" imgW="1803240" imgH="355320" progId="Equation.DSMT4">
              <p:embed/>
            </p:oleObj>
          </a:graphicData>
        </a:graphic>
      </p:graphicFrame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BBBD-5F09-4461-9567-F4320278E406}" type="slidenum">
              <a:rPr lang="zh-TW" altLang="en-US" smtClean="0"/>
              <a:pPr/>
              <a:t>16</a:t>
            </a:fld>
            <a:endParaRPr lang="zh-TW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Phenomena in Complex </a:t>
            </a:r>
            <a:r>
              <a:rPr lang="en-US" altLang="zh-TW" dirty="0" smtClean="0"/>
              <a:t>Networks: Synchronization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altLang="zh-TW" dirty="0" smtClean="0"/>
              <a:t>Synchronization: many natural systems can be described as a collection of oscillators coupled to each other via an interaction matrix and display synchronized behavior </a:t>
            </a:r>
            <a:r>
              <a:rPr lang="en-US" altLang="zh-TW" dirty="0" smtClean="0"/>
              <a:t>[10].</a:t>
            </a:r>
            <a:endParaRPr lang="en-US" altLang="zh-TW" dirty="0" smtClean="0"/>
          </a:p>
          <a:p>
            <a:r>
              <a:rPr lang="en-US" altLang="zh-TW" dirty="0" smtClean="0"/>
              <a:t>Application: distributed decision through </a:t>
            </a:r>
            <a:r>
              <a:rPr lang="en-US" altLang="zh-TW" dirty="0" smtClean="0"/>
              <a:t>self-synchronization [14]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pPr lvl="1">
              <a:buNone/>
            </a:pPr>
            <a:r>
              <a:rPr lang="en-US" altLang="zh-TW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TW" sz="1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TW" i="1" dirty="0" smtClean="0">
                <a:latin typeface="Times New Roman" pitchFamily="18" charset="0"/>
                <a:cs typeface="Times New Roman" pitchFamily="18" charset="0"/>
              </a:rPr>
              <a:t>(t)</a:t>
            </a:r>
            <a:r>
              <a:rPr lang="en-US" altLang="zh-TW" dirty="0" smtClean="0"/>
              <a:t>: state of the </a:t>
            </a:r>
            <a:r>
              <a:rPr lang="en-US" altLang="zh-TW" dirty="0" smtClean="0"/>
              <a:t>system </a:t>
            </a:r>
            <a:r>
              <a:rPr lang="en-US" altLang="zh-TW" dirty="0" smtClean="0"/>
              <a:t>         </a:t>
            </a:r>
            <a:r>
              <a:rPr lang="en-US" altLang="zh-TW" i="1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zh-TW" sz="14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TW" dirty="0" smtClean="0"/>
              <a:t>: </a:t>
            </a:r>
            <a:r>
              <a:rPr lang="en-US" altLang="zh-TW" dirty="0" smtClean="0"/>
              <a:t>measurement (e.g. temperature)</a:t>
            </a:r>
            <a:endParaRPr lang="en-US" altLang="zh-TW" dirty="0" smtClean="0"/>
          </a:p>
          <a:p>
            <a:pPr lvl="1">
              <a:buNone/>
            </a:pPr>
            <a:r>
              <a:rPr lang="en-US" altLang="zh-TW" i="1" dirty="0" err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altLang="zh-TW" sz="14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TW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zh-TW" i="1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zh-TW" sz="14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TW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zh-TW" dirty="0" smtClean="0"/>
              <a:t>: local processing unit       </a:t>
            </a:r>
            <a:r>
              <a:rPr lang="en-US" altLang="zh-TW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zh-TW" dirty="0" smtClean="0"/>
              <a:t>: global control loop gain</a:t>
            </a:r>
          </a:p>
          <a:p>
            <a:pPr lvl="1">
              <a:buNone/>
            </a:pPr>
            <a:r>
              <a:rPr lang="en-US" altLang="zh-TW" i="1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zh-TW" sz="14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TW" dirty="0" smtClean="0"/>
              <a:t>: local positive coefficient     </a:t>
            </a:r>
            <a:r>
              <a:rPr lang="en-US" altLang="zh-TW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TW" sz="1400" i="1" dirty="0" err="1" smtClean="0">
                <a:latin typeface="Times New Roman" pitchFamily="18" charset="0"/>
                <a:cs typeface="Times New Roman" pitchFamily="18" charset="0"/>
              </a:rPr>
              <a:t>ij</a:t>
            </a:r>
            <a:r>
              <a:rPr lang="en-US" altLang="zh-TW" dirty="0" smtClean="0"/>
              <a:t>: coupling among nodes</a:t>
            </a:r>
          </a:p>
          <a:p>
            <a:pPr lvl="1">
              <a:buNone/>
            </a:pPr>
            <a:r>
              <a:rPr lang="en-US" altLang="zh-TW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zh-TW" dirty="0" smtClean="0"/>
              <a:t>: coupling function                </a:t>
            </a:r>
            <a:r>
              <a:rPr lang="en-US" altLang="zh-TW" i="1" dirty="0" smtClean="0">
                <a:latin typeface="Times New Roman" pitchFamily="18" charset="0"/>
                <a:cs typeface="Times New Roman" pitchFamily="18" charset="0"/>
              </a:rPr>
              <a:t>w(t)</a:t>
            </a:r>
            <a:r>
              <a:rPr lang="en-US" altLang="zh-TW" dirty="0" smtClean="0"/>
              <a:t>: coupling noise</a:t>
            </a:r>
          </a:p>
          <a:p>
            <a:pPr lvl="1">
              <a:buNone/>
            </a:pPr>
            <a:r>
              <a:rPr lang="en-US" altLang="zh-TW" dirty="0" smtClean="0"/>
              <a:t>   : propagation delay</a:t>
            </a:r>
          </a:p>
          <a:p>
            <a:pPr lvl="1"/>
            <a:endParaRPr lang="en-US" altLang="zh-TW" dirty="0" smtClean="0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1643042" y="3500438"/>
          <a:ext cx="5270501" cy="711200"/>
        </p:xfrm>
        <a:graphic>
          <a:graphicData uri="http://schemas.openxmlformats.org/presentationml/2006/ole">
            <p:oleObj spid="_x0000_s5122" name="Equation" r:id="rId3" imgW="5270400" imgH="711000" progId="Equation.DSMT4">
              <p:embed/>
            </p:oleObj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830238" y="6000768"/>
          <a:ext cx="241300" cy="355600"/>
        </p:xfrm>
        <a:graphic>
          <a:graphicData uri="http://schemas.openxmlformats.org/presentationml/2006/ole">
            <p:oleObj spid="_x0000_s5125" name="Equation" r:id="rId4" imgW="241200" imgH="355320" progId="Equation.DSMT4">
              <p:embed/>
            </p:oleObj>
          </a:graphicData>
        </a:graphic>
      </p:graphicFrame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BBBD-5F09-4461-9567-F4320278E406}" type="slidenum">
              <a:rPr lang="zh-TW" altLang="en-US" smtClean="0"/>
              <a:pPr/>
              <a:t>17</a:t>
            </a:fld>
            <a:endParaRPr lang="zh-TW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Phenomena in Complex </a:t>
            </a:r>
            <a:r>
              <a:rPr lang="en-US" altLang="zh-TW" dirty="0" smtClean="0"/>
              <a:t>Networks: Synchronization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Form of consensus: when </a:t>
            </a:r>
            <a:r>
              <a:rPr lang="en-US" altLang="zh-TW" i="1" dirty="0" smtClean="0">
                <a:latin typeface="Times New Roman" pitchFamily="18" charset="0"/>
                <a:cs typeface="Times New Roman" pitchFamily="18" charset="0"/>
              </a:rPr>
              <a:t>h(x)=x</a:t>
            </a:r>
            <a:r>
              <a:rPr lang="en-US" altLang="zh-TW" dirty="0" smtClean="0"/>
              <a:t>, system achieves synchronize if and only if the directional graph is quasi strongly connected (QSC) and  </a:t>
            </a:r>
            <a:endParaRPr lang="zh-TW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2643182"/>
            <a:ext cx="3803649" cy="3146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928662" y="2786058"/>
          <a:ext cx="3213100" cy="1346200"/>
        </p:xfrm>
        <a:graphic>
          <a:graphicData uri="http://schemas.openxmlformats.org/presentationml/2006/ole">
            <p:oleObj spid="_x0000_s6147" name="Equation" r:id="rId4" imgW="3213000" imgH="1346040" progId="Equation.DSMT4">
              <p:embed/>
            </p:oleObj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5500694" y="5929330"/>
            <a:ext cx="2769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Example of QSC graph </a:t>
            </a:r>
            <a:r>
              <a:rPr lang="en-US" altLang="zh-TW" dirty="0" smtClean="0"/>
              <a:t>[14]</a:t>
            </a:r>
            <a:endParaRPr lang="zh-TW" alt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BBBD-5F09-4461-9567-F4320278E406}" type="slidenum">
              <a:rPr lang="zh-TW" altLang="en-US" smtClean="0"/>
              <a:pPr/>
              <a:t>18</a:t>
            </a:fld>
            <a:endParaRPr lang="zh-TW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Dynamical Processes on Complex Networks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altLang="zh-TW" dirty="0" smtClean="0"/>
              <a:t>Epidemic </a:t>
            </a:r>
            <a:r>
              <a:rPr lang="en-US" altLang="zh-TW" dirty="0" smtClean="0"/>
              <a:t>spreading</a:t>
            </a:r>
          </a:p>
          <a:p>
            <a:pPr lvl="1"/>
            <a:r>
              <a:rPr lang="en-US" altLang="zh-TW" dirty="0" smtClean="0"/>
              <a:t>SIR model</a:t>
            </a:r>
          </a:p>
          <a:p>
            <a:pPr lvl="2"/>
            <a:r>
              <a:rPr lang="en-US" altLang="zh-TW" dirty="0" smtClean="0"/>
              <a:t>S: susceptible, I: infective, R: recovered</a:t>
            </a:r>
          </a:p>
          <a:p>
            <a:pPr lvl="2"/>
            <a:r>
              <a:rPr lang="en-US" altLang="zh-TW" dirty="0" smtClean="0"/>
              <a:t>Fully mixed model</a:t>
            </a:r>
          </a:p>
          <a:p>
            <a:pPr lvl="2"/>
            <a:endParaRPr lang="en-US" altLang="zh-TW" dirty="0" smtClean="0"/>
          </a:p>
          <a:p>
            <a:pPr lvl="2"/>
            <a:endParaRPr lang="en-US" altLang="zh-TW" dirty="0" smtClean="0"/>
          </a:p>
          <a:p>
            <a:pPr lvl="1"/>
            <a:r>
              <a:rPr lang="en-US" altLang="zh-TW" dirty="0" smtClean="0"/>
              <a:t>SIS model</a:t>
            </a:r>
          </a:p>
          <a:p>
            <a:pPr lvl="1"/>
            <a:r>
              <a:rPr lang="en-US" altLang="zh-TW" dirty="0" smtClean="0"/>
              <a:t>Application in routing/data forwarding in mobile ad hoc networks [15]</a:t>
            </a:r>
          </a:p>
          <a:p>
            <a:r>
              <a:rPr lang="en-US" altLang="zh-TW" dirty="0" smtClean="0"/>
              <a:t>Search in networks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Search in power-law random graphs [16]</a:t>
            </a:r>
          </a:p>
          <a:p>
            <a:pPr lvl="2"/>
            <a:r>
              <a:rPr lang="en-US" altLang="zh-TW" dirty="0" smtClean="0"/>
              <a:t>Random walk</a:t>
            </a:r>
          </a:p>
          <a:p>
            <a:pPr lvl="2"/>
            <a:r>
              <a:rPr lang="en-US" altLang="zh-TW" dirty="0" smtClean="0"/>
              <a:t>Utilizing high degree nodes </a:t>
            </a:r>
            <a:endParaRPr lang="zh-TW" altLang="en-US" dirty="0"/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1428728" y="2928934"/>
          <a:ext cx="3606800" cy="609600"/>
        </p:xfrm>
        <a:graphic>
          <a:graphicData uri="http://schemas.openxmlformats.org/presentationml/2006/ole">
            <p:oleObj spid="_x0000_s32770" name="Equation" r:id="rId3" imgW="3606480" imgH="609480" progId="Equation.DSMT4">
              <p:embed/>
            </p:oleObj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5929322" y="5300678"/>
          <a:ext cx="1104900" cy="342900"/>
        </p:xfrm>
        <a:graphic>
          <a:graphicData uri="http://schemas.openxmlformats.org/presentationml/2006/ole">
            <p:oleObj spid="_x0000_s32771" name="Equation" r:id="rId4" imgW="1104840" imgH="342720" progId="Equation.DSMT4">
              <p:embed/>
            </p:oleObj>
          </a:graphicData>
        </a:graphic>
      </p:graphicFrame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2819396" y="5643578"/>
          <a:ext cx="1181100" cy="292100"/>
        </p:xfrm>
        <a:graphic>
          <a:graphicData uri="http://schemas.openxmlformats.org/presentationml/2006/ole">
            <p:oleObj spid="_x0000_s32772" name="Equation" r:id="rId5" imgW="1180800" imgH="291960" progId="Equation.DSMT4">
              <p:embed/>
            </p:oleObj>
          </a:graphicData>
        </a:graphic>
      </p:graphicFrame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4198942" y="6035346"/>
          <a:ext cx="1016000" cy="292100"/>
        </p:xfrm>
        <a:graphic>
          <a:graphicData uri="http://schemas.openxmlformats.org/presentationml/2006/ole">
            <p:oleObj spid="_x0000_s32773" name="Equation" r:id="rId6" imgW="1015920" imgH="291960" progId="Equation.DSMT4">
              <p:embed/>
            </p:oleObj>
          </a:graphicData>
        </a:graphic>
      </p:graphicFrame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BBBD-5F09-4461-9567-F4320278E406}" type="slidenum">
              <a:rPr lang="zh-TW" altLang="en-US" smtClean="0"/>
              <a:pPr/>
              <a:t>19</a:t>
            </a:fld>
            <a:endParaRPr lang="zh-TW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Challenges in future wireless networks</a:t>
            </a:r>
          </a:p>
          <a:p>
            <a:r>
              <a:rPr lang="en-US" altLang="zh-TW" dirty="0" smtClean="0"/>
              <a:t>Bio-inspired networking</a:t>
            </a:r>
          </a:p>
          <a:p>
            <a:pPr lvl="1"/>
            <a:r>
              <a:rPr lang="en-US" altLang="zh-TW" dirty="0" smtClean="0"/>
              <a:t>Example 1: ant colony</a:t>
            </a:r>
          </a:p>
          <a:p>
            <a:pPr lvl="1"/>
            <a:r>
              <a:rPr lang="en-US" altLang="zh-TW" dirty="0" smtClean="0"/>
              <a:t>Example 2: immune system</a:t>
            </a:r>
          </a:p>
          <a:p>
            <a:r>
              <a:rPr lang="en-US" altLang="zh-TW" dirty="0" smtClean="0"/>
              <a:t>Co</a:t>
            </a:r>
            <a:r>
              <a:rPr lang="en-US" altLang="zh-TW" dirty="0" smtClean="0"/>
              <a:t>mplex networks</a:t>
            </a:r>
          </a:p>
          <a:p>
            <a:pPr lvl="1"/>
            <a:r>
              <a:rPr lang="en-US" altLang="zh-TW" dirty="0" smtClean="0"/>
              <a:t>Network measures</a:t>
            </a:r>
          </a:p>
          <a:p>
            <a:pPr lvl="1"/>
            <a:r>
              <a:rPr lang="en-US" altLang="zh-TW" dirty="0" smtClean="0"/>
              <a:t>Network models</a:t>
            </a:r>
          </a:p>
          <a:p>
            <a:pPr lvl="1"/>
            <a:r>
              <a:rPr lang="en-US" altLang="zh-TW" dirty="0" smtClean="0"/>
              <a:t>Phenomena in complex networks</a:t>
            </a:r>
          </a:p>
          <a:p>
            <a:pPr lvl="1"/>
            <a:r>
              <a:rPr lang="en-US" altLang="zh-TW" dirty="0" smtClean="0"/>
              <a:t>Dynamical processes on complex networks</a:t>
            </a:r>
          </a:p>
          <a:p>
            <a:r>
              <a:rPr lang="en-US" altLang="zh-TW" dirty="0" smtClean="0"/>
              <a:t>Further research topics</a:t>
            </a:r>
            <a:endParaRPr lang="en-US" altLang="zh-TW" dirty="0" smtClean="0"/>
          </a:p>
          <a:p>
            <a:pPr lvl="1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BBBD-5F09-4461-9567-F4320278E406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Further Research Topics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14282" y="1142984"/>
            <a:ext cx="8643998" cy="4937760"/>
          </a:xfrm>
        </p:spPr>
        <p:txBody>
          <a:bodyPr/>
          <a:lstStyle/>
          <a:p>
            <a:r>
              <a:rPr lang="en-US" altLang="zh-TW" sz="2400" dirty="0" smtClean="0"/>
              <a:t>Cognition and knowledge construction/representation of humans</a:t>
            </a:r>
          </a:p>
          <a:p>
            <a:r>
              <a:rPr lang="en-US" altLang="zh-TW" sz="2400" dirty="0" smtClean="0"/>
              <a:t>Information theoretical approach to local information</a:t>
            </a:r>
          </a:p>
          <a:p>
            <a:pPr lvl="1"/>
            <a:r>
              <a:rPr lang="en-US" altLang="zh-TW" sz="2000" dirty="0" smtClean="0"/>
              <a:t>In general, we can model the observing/sensing process as a channel, what does the channel capacity mean?</a:t>
            </a:r>
          </a:p>
          <a:p>
            <a:pPr lvl="1"/>
            <a:r>
              <a:rPr lang="en-US" altLang="zh-TW" sz="2000" dirty="0" smtClean="0"/>
              <a:t>What is relationship between channel capacity and statistical inference?</a:t>
            </a:r>
          </a:p>
          <a:p>
            <a:pPr lvl="1"/>
            <a:r>
              <a:rPr lang="en-US" altLang="zh-TW" sz="2000" dirty="0" smtClean="0"/>
              <a:t>What are conditions that cooperative information helps (or they achieves consensus)?</a:t>
            </a:r>
          </a:p>
          <a:p>
            <a:pPr lvl="1"/>
            <a:r>
              <a:rPr lang="en-US" altLang="zh-TW" sz="2000" dirty="0" smtClean="0"/>
              <a:t>Example: spectrum sensing in cognitive radio networks</a:t>
            </a:r>
          </a:p>
          <a:p>
            <a:endParaRPr lang="en-US" altLang="zh-TW" dirty="0" smtClean="0"/>
          </a:p>
        </p:txBody>
      </p:sp>
      <p:sp>
        <p:nvSpPr>
          <p:cNvPr id="4" name="橢圓 3"/>
          <p:cNvSpPr/>
          <p:nvPr/>
        </p:nvSpPr>
        <p:spPr>
          <a:xfrm>
            <a:off x="1000100" y="4929198"/>
            <a:ext cx="1785950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Global information</a:t>
            </a:r>
            <a:endParaRPr lang="zh-TW" altLang="en-US" dirty="0"/>
          </a:p>
        </p:txBody>
      </p:sp>
      <p:sp>
        <p:nvSpPr>
          <p:cNvPr id="5" name="橢圓 4"/>
          <p:cNvSpPr/>
          <p:nvPr/>
        </p:nvSpPr>
        <p:spPr>
          <a:xfrm>
            <a:off x="6786578" y="5857892"/>
            <a:ext cx="207170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Observed local information</a:t>
            </a:r>
            <a:endParaRPr lang="zh-TW" altLang="en-US" dirty="0"/>
          </a:p>
        </p:txBody>
      </p:sp>
      <p:sp>
        <p:nvSpPr>
          <p:cNvPr id="6" name="橢圓 5"/>
          <p:cNvSpPr/>
          <p:nvPr/>
        </p:nvSpPr>
        <p:spPr>
          <a:xfrm>
            <a:off x="3053372" y="4643446"/>
            <a:ext cx="142876" cy="14287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橢圓 6"/>
          <p:cNvSpPr/>
          <p:nvPr/>
        </p:nvSpPr>
        <p:spPr>
          <a:xfrm>
            <a:off x="3040120" y="5000636"/>
            <a:ext cx="142876" cy="14287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3040120" y="5357826"/>
            <a:ext cx="142876" cy="14287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橢圓 8"/>
          <p:cNvSpPr/>
          <p:nvPr/>
        </p:nvSpPr>
        <p:spPr>
          <a:xfrm>
            <a:off x="3053372" y="5715016"/>
            <a:ext cx="142876" cy="14287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橢圓 9"/>
          <p:cNvSpPr/>
          <p:nvPr/>
        </p:nvSpPr>
        <p:spPr>
          <a:xfrm>
            <a:off x="3045298" y="6143644"/>
            <a:ext cx="142876" cy="14287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橢圓 10"/>
          <p:cNvSpPr/>
          <p:nvPr/>
        </p:nvSpPr>
        <p:spPr>
          <a:xfrm>
            <a:off x="5357818" y="4714884"/>
            <a:ext cx="142876" cy="14287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橢圓 11"/>
          <p:cNvSpPr/>
          <p:nvPr/>
        </p:nvSpPr>
        <p:spPr>
          <a:xfrm>
            <a:off x="5357818" y="5286388"/>
            <a:ext cx="142876" cy="14287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橢圓 12"/>
          <p:cNvSpPr/>
          <p:nvPr/>
        </p:nvSpPr>
        <p:spPr>
          <a:xfrm>
            <a:off x="6572264" y="6500834"/>
            <a:ext cx="142876" cy="14287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4" name="橢圓 13"/>
          <p:cNvSpPr/>
          <p:nvPr/>
        </p:nvSpPr>
        <p:spPr>
          <a:xfrm>
            <a:off x="6572264" y="6072206"/>
            <a:ext cx="142876" cy="14287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6" name="直線單箭頭接點 15"/>
          <p:cNvCxnSpPr>
            <a:stCxn id="6" idx="6"/>
            <a:endCxn id="12" idx="0"/>
          </p:cNvCxnSpPr>
          <p:nvPr/>
        </p:nvCxnSpPr>
        <p:spPr>
          <a:xfrm>
            <a:off x="3196248" y="4714884"/>
            <a:ext cx="2233008" cy="571504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單箭頭接點 17"/>
          <p:cNvCxnSpPr>
            <a:stCxn id="6" idx="5"/>
            <a:endCxn id="13" idx="1"/>
          </p:cNvCxnSpPr>
          <p:nvPr/>
        </p:nvCxnSpPr>
        <p:spPr>
          <a:xfrm rot="16200000" flipH="1">
            <a:off x="4006076" y="3934646"/>
            <a:ext cx="1756360" cy="3417864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單箭頭接點 19"/>
          <p:cNvCxnSpPr>
            <a:stCxn id="7" idx="6"/>
            <a:endCxn id="11" idx="2"/>
          </p:cNvCxnSpPr>
          <p:nvPr/>
        </p:nvCxnSpPr>
        <p:spPr>
          <a:xfrm flipV="1">
            <a:off x="3182996" y="4786322"/>
            <a:ext cx="2174822" cy="285752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單箭頭接點 21"/>
          <p:cNvCxnSpPr>
            <a:stCxn id="7" idx="6"/>
            <a:endCxn id="12" idx="2"/>
          </p:cNvCxnSpPr>
          <p:nvPr/>
        </p:nvCxnSpPr>
        <p:spPr>
          <a:xfrm>
            <a:off x="3182996" y="5072074"/>
            <a:ext cx="2174822" cy="285752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單箭頭接點 23"/>
          <p:cNvCxnSpPr>
            <a:stCxn id="7" idx="6"/>
            <a:endCxn id="13" idx="2"/>
          </p:cNvCxnSpPr>
          <p:nvPr/>
        </p:nvCxnSpPr>
        <p:spPr>
          <a:xfrm>
            <a:off x="3182996" y="5072074"/>
            <a:ext cx="3389268" cy="1500198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單箭頭接點 25"/>
          <p:cNvCxnSpPr>
            <a:stCxn id="8" idx="5"/>
            <a:endCxn id="14" idx="2"/>
          </p:cNvCxnSpPr>
          <p:nvPr/>
        </p:nvCxnSpPr>
        <p:spPr>
          <a:xfrm rot="16200000" flipH="1">
            <a:off x="4535235" y="4106615"/>
            <a:ext cx="663866" cy="3410192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單箭頭接點 27"/>
          <p:cNvCxnSpPr>
            <a:stCxn id="9" idx="6"/>
            <a:endCxn id="11" idx="3"/>
          </p:cNvCxnSpPr>
          <p:nvPr/>
        </p:nvCxnSpPr>
        <p:spPr>
          <a:xfrm flipV="1">
            <a:off x="3196248" y="4836836"/>
            <a:ext cx="2182494" cy="949618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單箭頭接點 29"/>
          <p:cNvCxnSpPr>
            <a:stCxn id="9" idx="6"/>
            <a:endCxn id="13" idx="1"/>
          </p:cNvCxnSpPr>
          <p:nvPr/>
        </p:nvCxnSpPr>
        <p:spPr>
          <a:xfrm>
            <a:off x="3196248" y="5786454"/>
            <a:ext cx="3396940" cy="735304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單箭頭接點 31"/>
          <p:cNvCxnSpPr>
            <a:stCxn id="10" idx="6"/>
            <a:endCxn id="12" idx="3"/>
          </p:cNvCxnSpPr>
          <p:nvPr/>
        </p:nvCxnSpPr>
        <p:spPr>
          <a:xfrm flipV="1">
            <a:off x="3188174" y="5408340"/>
            <a:ext cx="2190568" cy="806742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單箭頭接點 33"/>
          <p:cNvCxnSpPr>
            <a:stCxn id="10" idx="6"/>
            <a:endCxn id="14" idx="2"/>
          </p:cNvCxnSpPr>
          <p:nvPr/>
        </p:nvCxnSpPr>
        <p:spPr>
          <a:xfrm flipV="1">
            <a:off x="3188174" y="6143644"/>
            <a:ext cx="3384090" cy="71438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文字方塊 34"/>
          <p:cNvSpPr txBox="1"/>
          <p:nvPr/>
        </p:nvSpPr>
        <p:spPr>
          <a:xfrm>
            <a:off x="2714612" y="6357958"/>
            <a:ext cx="2553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Equivalent channel model</a:t>
            </a:r>
            <a:endParaRPr lang="zh-TW" altLang="en-US" dirty="0"/>
          </a:p>
        </p:txBody>
      </p:sp>
      <p:sp>
        <p:nvSpPr>
          <p:cNvPr id="47" name="橢圓 46"/>
          <p:cNvSpPr/>
          <p:nvPr/>
        </p:nvSpPr>
        <p:spPr>
          <a:xfrm>
            <a:off x="5643570" y="4572008"/>
            <a:ext cx="207170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Cooperative information</a:t>
            </a:r>
            <a:endParaRPr lang="zh-TW" altLang="en-US" dirty="0"/>
          </a:p>
        </p:txBody>
      </p:sp>
      <p:cxnSp>
        <p:nvCxnSpPr>
          <p:cNvPr id="71" name="直線單箭頭接點 70"/>
          <p:cNvCxnSpPr>
            <a:stCxn id="11" idx="6"/>
            <a:endCxn id="14" idx="1"/>
          </p:cNvCxnSpPr>
          <p:nvPr/>
        </p:nvCxnSpPr>
        <p:spPr>
          <a:xfrm>
            <a:off x="5500694" y="4786322"/>
            <a:ext cx="1092494" cy="130680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單箭頭接點 72"/>
          <p:cNvCxnSpPr>
            <a:stCxn id="11" idx="6"/>
            <a:endCxn id="13" idx="0"/>
          </p:cNvCxnSpPr>
          <p:nvPr/>
        </p:nvCxnSpPr>
        <p:spPr>
          <a:xfrm>
            <a:off x="5500694" y="4786322"/>
            <a:ext cx="1143008" cy="171451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單箭頭接點 74"/>
          <p:cNvCxnSpPr>
            <a:stCxn id="12" idx="5"/>
            <a:endCxn id="14" idx="2"/>
          </p:cNvCxnSpPr>
          <p:nvPr/>
        </p:nvCxnSpPr>
        <p:spPr>
          <a:xfrm rot="16200000" flipH="1">
            <a:off x="5658365" y="5229745"/>
            <a:ext cx="735304" cy="109249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投影片編號版面配置區 7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BBBD-5F09-4461-9567-F4320278E406}" type="slidenum">
              <a:rPr lang="zh-TW" altLang="en-US" smtClean="0"/>
              <a:pPr/>
              <a:t>20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Reference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[1] K. C. Chen, Cognitive radio networks, lecture note.</a:t>
            </a:r>
          </a:p>
          <a:p>
            <a:pPr>
              <a:buNone/>
            </a:pP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[2] M. Wang and T. </a:t>
            </a:r>
            <a:r>
              <a:rPr lang="en-US" altLang="zh-TW" sz="1400" dirty="0" err="1" smtClean="0">
                <a:latin typeface="Times New Roman" pitchFamily="18" charset="0"/>
                <a:cs typeface="Times New Roman" pitchFamily="18" charset="0"/>
              </a:rPr>
              <a:t>Suda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“The bio-networking architecture: A biologically inspired approach to the design of scalable, adaptive, and survivable/available network application,”</a:t>
            </a:r>
          </a:p>
          <a:p>
            <a:pPr>
              <a:buNone/>
            </a:pP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[3] M. </a:t>
            </a:r>
            <a:r>
              <a:rPr lang="en-US" altLang="zh-TW" sz="1400" dirty="0" err="1" smtClean="0">
                <a:latin typeface="Times New Roman" pitchFamily="18" charset="0"/>
                <a:cs typeface="Times New Roman" pitchFamily="18" charset="0"/>
              </a:rPr>
              <a:t>Margaliot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“</a:t>
            </a:r>
            <a:r>
              <a:rPr lang="en-US" altLang="zh-TW" sz="1400" dirty="0" err="1" smtClean="0">
                <a:latin typeface="Times New Roman" pitchFamily="18" charset="0"/>
                <a:cs typeface="Times New Roman" pitchFamily="18" charset="0"/>
              </a:rPr>
              <a:t>Biomimicry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 and fuzzy modeling: A match made in heaven,” </a:t>
            </a:r>
            <a:r>
              <a:rPr lang="en-US" altLang="zh-TW" sz="1400" i="1" dirty="0" smtClean="0">
                <a:latin typeface="Times New Roman" pitchFamily="18" charset="0"/>
                <a:cs typeface="Times New Roman" pitchFamily="18" charset="0"/>
              </a:rPr>
              <a:t>IEEE Computational Intelligence Magazine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Aug. 2008.</a:t>
            </a:r>
          </a:p>
          <a:p>
            <a:pPr>
              <a:buNone/>
            </a:pP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[4] M. </a:t>
            </a:r>
            <a:r>
              <a:rPr lang="en-US" altLang="zh-TW" sz="1400" dirty="0" err="1" smtClean="0">
                <a:latin typeface="Times New Roman" pitchFamily="18" charset="0"/>
                <a:cs typeface="Times New Roman" pitchFamily="18" charset="0"/>
              </a:rPr>
              <a:t>Dorigo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 and T. </a:t>
            </a:r>
            <a:r>
              <a:rPr lang="en-US" altLang="zh-TW" sz="1400" dirty="0" err="1" smtClean="0">
                <a:latin typeface="Times New Roman" pitchFamily="18" charset="0"/>
                <a:cs typeface="Times New Roman" pitchFamily="18" charset="0"/>
              </a:rPr>
              <a:t>Stutzle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zh-TW" sz="1400" i="1" dirty="0" smtClean="0">
                <a:latin typeface="Times New Roman" pitchFamily="18" charset="0"/>
                <a:cs typeface="Times New Roman" pitchFamily="18" charset="0"/>
              </a:rPr>
              <a:t>Ant colony optimization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2004.</a:t>
            </a:r>
          </a:p>
          <a:p>
            <a:pPr>
              <a:buNone/>
            </a:pP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[5] S. C. </a:t>
            </a:r>
            <a:r>
              <a:rPr lang="en-US" altLang="zh-TW" sz="1400" dirty="0" err="1" smtClean="0">
                <a:latin typeface="Times New Roman" pitchFamily="18" charset="0"/>
                <a:cs typeface="Times New Roman" pitchFamily="18" charset="0"/>
              </a:rPr>
              <a:t>Nicolis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“Communication networks in insect societies,” </a:t>
            </a:r>
            <a:r>
              <a:rPr lang="en-US" altLang="zh-TW" sz="1400" i="1" dirty="0" smtClean="0">
                <a:latin typeface="Times New Roman" pitchFamily="18" charset="0"/>
                <a:cs typeface="Times New Roman" pitchFamily="18" charset="0"/>
              </a:rPr>
              <a:t>BIOWIRE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pp. 155-164, 2008.</a:t>
            </a:r>
          </a:p>
          <a:p>
            <a:pPr>
              <a:buNone/>
            </a:pP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[6] S. </a:t>
            </a:r>
            <a:r>
              <a:rPr lang="en-US" altLang="zh-TW" sz="1400" dirty="0" err="1" smtClean="0">
                <a:latin typeface="Times New Roman" pitchFamily="18" charset="0"/>
                <a:cs typeface="Times New Roman" pitchFamily="18" charset="0"/>
              </a:rPr>
              <a:t>Camazine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J. L. </a:t>
            </a:r>
            <a:r>
              <a:rPr lang="en-US" altLang="zh-TW" sz="1400" dirty="0" err="1" smtClean="0">
                <a:latin typeface="Times New Roman" pitchFamily="18" charset="0"/>
                <a:cs typeface="Times New Roman" pitchFamily="18" charset="0"/>
              </a:rPr>
              <a:t>Deneubourg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N. R. Franks, J. </a:t>
            </a:r>
            <a:r>
              <a:rPr lang="en-US" altLang="zh-TW" sz="1400" dirty="0" err="1" smtClean="0">
                <a:latin typeface="Times New Roman" pitchFamily="18" charset="0"/>
                <a:cs typeface="Times New Roman" pitchFamily="18" charset="0"/>
              </a:rPr>
              <a:t>Sneyd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G. </a:t>
            </a:r>
            <a:r>
              <a:rPr lang="en-US" altLang="zh-TW" sz="1400" dirty="0" err="1" smtClean="0">
                <a:latin typeface="Times New Roman" pitchFamily="18" charset="0"/>
                <a:cs typeface="Times New Roman" pitchFamily="18" charset="0"/>
              </a:rPr>
              <a:t>Theraulaz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and E. </a:t>
            </a:r>
            <a:r>
              <a:rPr lang="en-US" altLang="zh-TW" sz="1400" dirty="0" err="1" smtClean="0">
                <a:latin typeface="Times New Roman" pitchFamily="18" charset="0"/>
                <a:cs typeface="Times New Roman" pitchFamily="18" charset="0"/>
              </a:rPr>
              <a:t>Bonabeau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zh-TW" sz="1400" i="1" dirty="0" smtClean="0">
                <a:latin typeface="Times New Roman" pitchFamily="18" charset="0"/>
                <a:cs typeface="Times New Roman" pitchFamily="18" charset="0"/>
              </a:rPr>
              <a:t>Self-organization in biological systems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2003.</a:t>
            </a:r>
          </a:p>
          <a:p>
            <a:pPr>
              <a:buNone/>
            </a:pP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[7] E. </a:t>
            </a:r>
            <a:r>
              <a:rPr lang="en-US" altLang="zh-TW" sz="1400" dirty="0" err="1" smtClean="0">
                <a:latin typeface="Times New Roman" pitchFamily="18" charset="0"/>
                <a:cs typeface="Times New Roman" pitchFamily="18" charset="0"/>
              </a:rPr>
              <a:t>Bonabeau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M. </a:t>
            </a:r>
            <a:r>
              <a:rPr lang="en-US" altLang="zh-TW" sz="1400" dirty="0" err="1" smtClean="0">
                <a:latin typeface="Times New Roman" pitchFamily="18" charset="0"/>
                <a:cs typeface="Times New Roman" pitchFamily="18" charset="0"/>
              </a:rPr>
              <a:t>Dorigo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and G. </a:t>
            </a:r>
            <a:r>
              <a:rPr lang="en-US" altLang="zh-TW" sz="1400" dirty="0" err="1" smtClean="0">
                <a:latin typeface="Times New Roman" pitchFamily="18" charset="0"/>
                <a:cs typeface="Times New Roman" pitchFamily="18" charset="0"/>
              </a:rPr>
              <a:t>Theraulaz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zh-TW" sz="1400" i="1" dirty="0" smtClean="0">
                <a:latin typeface="Times New Roman" pitchFamily="18" charset="0"/>
                <a:cs typeface="Times New Roman" pitchFamily="18" charset="0"/>
              </a:rPr>
              <a:t>Swarm intelligence: From natural to artificial systems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1999.</a:t>
            </a:r>
          </a:p>
          <a:p>
            <a:pPr>
              <a:buNone/>
            </a:pP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[8] J. Y. Le </a:t>
            </a:r>
            <a:r>
              <a:rPr lang="en-US" altLang="zh-TW" sz="1400" dirty="0" err="1" smtClean="0">
                <a:latin typeface="Times New Roman" pitchFamily="18" charset="0"/>
                <a:cs typeface="Times New Roman" pitchFamily="18" charset="0"/>
              </a:rPr>
              <a:t>Boudec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 and S. </a:t>
            </a:r>
            <a:r>
              <a:rPr lang="en-US" altLang="zh-TW" sz="1400" dirty="0" err="1" smtClean="0">
                <a:latin typeface="Times New Roman" pitchFamily="18" charset="0"/>
                <a:cs typeface="Times New Roman" pitchFamily="18" charset="0"/>
              </a:rPr>
              <a:t>Sarafijanovic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“ An artificial immune system approach to misbehavior detection in mobile ad-hoc networks,” </a:t>
            </a:r>
            <a:r>
              <a:rPr lang="en-US" altLang="zh-TW" sz="1400" i="1" dirty="0" smtClean="0">
                <a:latin typeface="Times New Roman" pitchFamily="18" charset="0"/>
                <a:cs typeface="Times New Roman" pitchFamily="18" charset="0"/>
              </a:rPr>
              <a:t>Bio-ADIT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pp. 96-111, Jan. 2004.</a:t>
            </a:r>
          </a:p>
          <a:p>
            <a:pPr>
              <a:buNone/>
            </a:pP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[9] 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M. E. J. Newman, “The structure and function of complex networks,” 2003</a:t>
            </a:r>
          </a:p>
          <a:p>
            <a:pPr>
              <a:buNone/>
            </a:pP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[10] 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altLang="zh-TW" sz="1400" dirty="0" err="1" smtClean="0">
                <a:latin typeface="Times New Roman" pitchFamily="18" charset="0"/>
                <a:cs typeface="Times New Roman" pitchFamily="18" charset="0"/>
              </a:rPr>
              <a:t>Barrat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M. </a:t>
            </a:r>
            <a:r>
              <a:rPr lang="en-US" altLang="zh-TW" sz="1400" dirty="0" err="1" smtClean="0">
                <a:latin typeface="Times New Roman" pitchFamily="18" charset="0"/>
                <a:cs typeface="Times New Roman" pitchFamily="18" charset="0"/>
              </a:rPr>
              <a:t>Barthelemy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and A. </a:t>
            </a:r>
            <a:r>
              <a:rPr lang="en-US" altLang="zh-TW" sz="1400" dirty="0" err="1" smtClean="0">
                <a:latin typeface="Times New Roman" pitchFamily="18" charset="0"/>
                <a:cs typeface="Times New Roman" pitchFamily="18" charset="0"/>
              </a:rPr>
              <a:t>Vespignani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zh-TW" sz="1400" i="1" dirty="0" smtClean="0">
                <a:latin typeface="Times New Roman" pitchFamily="18" charset="0"/>
                <a:cs typeface="Times New Roman" pitchFamily="18" charset="0"/>
              </a:rPr>
              <a:t>Dynamical processes on complex networks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2008</a:t>
            </a:r>
          </a:p>
          <a:p>
            <a:pPr>
              <a:buNone/>
            </a:pP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[11] 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altLang="zh-TW" sz="1400" dirty="0" err="1" smtClean="0">
                <a:latin typeface="Times New Roman" pitchFamily="18" charset="0"/>
                <a:cs typeface="Times New Roman" pitchFamily="18" charset="0"/>
              </a:rPr>
              <a:t>Gros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zh-TW" sz="1400" i="1" dirty="0" smtClean="0">
                <a:latin typeface="Times New Roman" pitchFamily="18" charset="0"/>
                <a:cs typeface="Times New Roman" pitchFamily="18" charset="0"/>
              </a:rPr>
              <a:t>Complex and adaptive dynamical systems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2008.</a:t>
            </a:r>
          </a:p>
          <a:p>
            <a:pPr>
              <a:buNone/>
            </a:pP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[12] 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A-L </a:t>
            </a:r>
            <a:r>
              <a:rPr lang="en-US" altLang="zh-TW" sz="1400" dirty="0" err="1" smtClean="0">
                <a:latin typeface="Times New Roman" pitchFamily="18" charset="0"/>
                <a:cs typeface="Times New Roman" pitchFamily="18" charset="0"/>
              </a:rPr>
              <a:t>Barahasi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 and Z. N. </a:t>
            </a:r>
            <a:r>
              <a:rPr lang="en-US" altLang="zh-TW" sz="1400" dirty="0" err="1" smtClean="0">
                <a:latin typeface="Times New Roman" pitchFamily="18" charset="0"/>
                <a:cs typeface="Times New Roman" pitchFamily="18" charset="0"/>
              </a:rPr>
              <a:t>Oltvai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“Network biology: Understanding the cell’s function organization,” </a:t>
            </a:r>
            <a:r>
              <a:rPr lang="en-US" altLang="zh-TW" sz="1400" i="1" dirty="0" smtClean="0">
                <a:latin typeface="Times New Roman" pitchFamily="18" charset="0"/>
                <a:cs typeface="Times New Roman" pitchFamily="18" charset="0"/>
              </a:rPr>
              <a:t>Nature Review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Feb. 2004.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BBBD-5F09-4461-9567-F4320278E406}" type="slidenum">
              <a:rPr lang="zh-TW" altLang="en-US" smtClean="0"/>
              <a:pPr/>
              <a:t>21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Reference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[13] M. E. J. Newman, S. H. </a:t>
            </a:r>
            <a:r>
              <a:rPr lang="en-US" altLang="zh-TW" sz="1400" dirty="0" err="1" smtClean="0">
                <a:latin typeface="Times New Roman" pitchFamily="18" charset="0"/>
                <a:cs typeface="Times New Roman" pitchFamily="18" charset="0"/>
              </a:rPr>
              <a:t>Strogatz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and D. J. Watts, “Random graphs with arbitrary degree distributions and their applications,” </a:t>
            </a:r>
            <a:r>
              <a:rPr lang="en-US" altLang="zh-TW" sz="1400" i="1" dirty="0" smtClean="0">
                <a:latin typeface="Times New Roman" pitchFamily="18" charset="0"/>
                <a:cs typeface="Times New Roman" pitchFamily="18" charset="0"/>
              </a:rPr>
              <a:t>Physical Review E., 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2001.</a:t>
            </a:r>
          </a:p>
          <a:p>
            <a:pPr>
              <a:buNone/>
            </a:pP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[14] S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. Barbarossa and G. Scutari, “Bio-inspired sensor network design: Distributed decisions through self-synchronization,” </a:t>
            </a:r>
            <a:r>
              <a:rPr lang="en-US" altLang="zh-TW" sz="1400" i="1" dirty="0" smtClean="0">
                <a:latin typeface="Times New Roman" pitchFamily="18" charset="0"/>
                <a:cs typeface="Times New Roman" pitchFamily="18" charset="0"/>
              </a:rPr>
              <a:t>IEEE Signal Processing Magazine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May 2007.</a:t>
            </a:r>
          </a:p>
          <a:p>
            <a:pPr>
              <a:buNone/>
            </a:pP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[15] 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L. </a:t>
            </a:r>
            <a:r>
              <a:rPr lang="en-US" altLang="zh-TW" sz="1400" dirty="0" err="1" smtClean="0">
                <a:latin typeface="Times New Roman" pitchFamily="18" charset="0"/>
                <a:cs typeface="Times New Roman" pitchFamily="18" charset="0"/>
              </a:rPr>
              <a:t>Pelusi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A. </a:t>
            </a:r>
            <a:r>
              <a:rPr lang="en-US" altLang="zh-TW" sz="1400" dirty="0" err="1" smtClean="0">
                <a:latin typeface="Times New Roman" pitchFamily="18" charset="0"/>
                <a:cs typeface="Times New Roman" pitchFamily="18" charset="0"/>
              </a:rPr>
              <a:t>Passarella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and M. Conti, “Opportunistic networking: Data forwarding in disconnected mobile ad hoc networks,” </a:t>
            </a:r>
            <a:r>
              <a:rPr lang="en-US" altLang="zh-TW" sz="1400" i="1" dirty="0" smtClean="0">
                <a:latin typeface="Times New Roman" pitchFamily="18" charset="0"/>
                <a:cs typeface="Times New Roman" pitchFamily="18" charset="0"/>
              </a:rPr>
              <a:t>IEEE Communications Magazine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Nov. 2006.</a:t>
            </a:r>
          </a:p>
          <a:p>
            <a:pPr>
              <a:buNone/>
            </a:pP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[16] 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L. A. </a:t>
            </a:r>
            <a:r>
              <a:rPr lang="en-US" altLang="zh-TW" sz="1400" dirty="0" err="1" smtClean="0">
                <a:latin typeface="Times New Roman" pitchFamily="18" charset="0"/>
                <a:cs typeface="Times New Roman" pitchFamily="18" charset="0"/>
              </a:rPr>
              <a:t>Adamic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R. M. </a:t>
            </a:r>
            <a:r>
              <a:rPr lang="en-US" altLang="zh-TW" sz="1400" dirty="0" err="1" smtClean="0">
                <a:latin typeface="Times New Roman" pitchFamily="18" charset="0"/>
                <a:cs typeface="Times New Roman" pitchFamily="18" charset="0"/>
              </a:rPr>
              <a:t>Lukose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A. R. </a:t>
            </a:r>
            <a:r>
              <a:rPr lang="en-US" altLang="zh-TW" sz="1400" dirty="0" err="1" smtClean="0">
                <a:latin typeface="Times New Roman" pitchFamily="18" charset="0"/>
                <a:cs typeface="Times New Roman" pitchFamily="18" charset="0"/>
              </a:rPr>
              <a:t>Puniyani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and B. A. </a:t>
            </a:r>
            <a:r>
              <a:rPr lang="en-US" altLang="zh-TW" sz="1400" dirty="0" err="1" smtClean="0">
                <a:latin typeface="Times New Roman" pitchFamily="18" charset="0"/>
                <a:cs typeface="Times New Roman" pitchFamily="18" charset="0"/>
              </a:rPr>
              <a:t>Huberman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“Search in power-law networks,” </a:t>
            </a:r>
            <a:r>
              <a:rPr lang="en-US" altLang="zh-TW" sz="1400" i="1" dirty="0" smtClean="0">
                <a:latin typeface="Times New Roman" pitchFamily="18" charset="0"/>
                <a:cs typeface="Times New Roman" pitchFamily="18" charset="0"/>
              </a:rPr>
              <a:t>Physical Review E.</a:t>
            </a:r>
            <a:r>
              <a:rPr lang="en-US" altLang="zh-TW" sz="1400" dirty="0" smtClean="0">
                <a:latin typeface="Times New Roman" pitchFamily="18" charset="0"/>
                <a:cs typeface="Times New Roman" pitchFamily="18" charset="0"/>
              </a:rPr>
              <a:t>, 2001.</a:t>
            </a:r>
          </a:p>
          <a:p>
            <a:pPr>
              <a:buNone/>
            </a:pPr>
            <a:endParaRPr lang="en-US" altLang="zh-TW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zh-TW" alt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BBBD-5F09-4461-9567-F4320278E406}" type="slidenum">
              <a:rPr lang="zh-TW" altLang="en-US" smtClean="0"/>
              <a:pPr/>
              <a:t>22</a:t>
            </a:fld>
            <a:endParaRPr lang="zh-TW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Challenges in Future Wireless Networks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Scalability</a:t>
            </a:r>
          </a:p>
          <a:p>
            <a:pPr lvl="1"/>
            <a:r>
              <a:rPr lang="en-US" altLang="zh-TW" dirty="0" smtClean="0"/>
              <a:t>By 2020, there will be </a:t>
            </a:r>
            <a:r>
              <a:rPr lang="en-US" altLang="zh-TW" dirty="0" smtClean="0">
                <a:solidFill>
                  <a:srgbClr val="FF0000"/>
                </a:solidFill>
              </a:rPr>
              <a:t>trillion</a:t>
            </a:r>
            <a:r>
              <a:rPr lang="en-US" altLang="zh-TW" dirty="0" smtClean="0"/>
              <a:t> wireless devices [1] (e.g. cell phone, laptop, health/safety care sensors, …)</a:t>
            </a:r>
          </a:p>
          <a:p>
            <a:r>
              <a:rPr lang="en-US" altLang="zh-TW" dirty="0" smtClean="0"/>
              <a:t>Adaptation</a:t>
            </a:r>
          </a:p>
          <a:p>
            <a:pPr lvl="1"/>
            <a:r>
              <a:rPr lang="en-US" altLang="zh-TW" dirty="0" smtClean="0"/>
              <a:t>Dynamic network </a:t>
            </a:r>
            <a:r>
              <a:rPr lang="en-US" altLang="zh-TW" dirty="0" smtClean="0"/>
              <a:t>condition </a:t>
            </a:r>
            <a:r>
              <a:rPr lang="en-US" altLang="zh-TW" dirty="0" smtClean="0"/>
              <a:t>and diverse user demand</a:t>
            </a:r>
          </a:p>
          <a:p>
            <a:r>
              <a:rPr lang="en-US" altLang="zh-TW" dirty="0" smtClean="0"/>
              <a:t>Resilience</a:t>
            </a:r>
          </a:p>
          <a:p>
            <a:pPr lvl="1"/>
            <a:r>
              <a:rPr lang="en-US" altLang="zh-TW" dirty="0" smtClean="0"/>
              <a:t>Robust to failure/malfunction of nodes and to intruders</a:t>
            </a:r>
          </a:p>
          <a:p>
            <a:pPr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BBBD-5F09-4461-9567-F4320278E406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Bio-inspired Networking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altLang="zh-TW" dirty="0" err="1" smtClean="0"/>
              <a:t>Biomimicry</a:t>
            </a:r>
            <a:r>
              <a:rPr lang="en-US" altLang="zh-TW" dirty="0" smtClean="0"/>
              <a:t>: studies designs and processes in nature and then mimics them in order to solve human problems [3]</a:t>
            </a:r>
          </a:p>
          <a:p>
            <a:r>
              <a:rPr lang="en-US" altLang="zh-TW" dirty="0" smtClean="0"/>
              <a:t>A number of principles and mechanisms in large scale biological systems [2]</a:t>
            </a:r>
          </a:p>
          <a:p>
            <a:pPr lvl="1"/>
            <a:r>
              <a:rPr lang="en-US" altLang="zh-TW" dirty="0" smtClean="0"/>
              <a:t>Self-organization: Patterns emerge, regulated by feedback loops, without existence of leader</a:t>
            </a:r>
          </a:p>
          <a:p>
            <a:pPr lvl="1"/>
            <a:r>
              <a:rPr lang="en-US" altLang="zh-TW" dirty="0" smtClean="0"/>
              <a:t>Autonomous actions based on local information/interaction: Distributed computing with simple rule of thumb</a:t>
            </a:r>
          </a:p>
          <a:p>
            <a:pPr lvl="1"/>
            <a:r>
              <a:rPr lang="en-US" altLang="zh-TW" dirty="0" smtClean="0"/>
              <a:t>Birth and death as expected events: Systems equip with self-regulation</a:t>
            </a:r>
          </a:p>
          <a:p>
            <a:pPr lvl="1"/>
            <a:r>
              <a:rPr lang="en-US" altLang="zh-TW" dirty="0" smtClean="0"/>
              <a:t>Natural selection and evolution</a:t>
            </a:r>
          </a:p>
          <a:p>
            <a:pPr lvl="1"/>
            <a:r>
              <a:rPr lang="en-US" altLang="zh-TW" dirty="0" smtClean="0"/>
              <a:t>Optimal solution in some </a:t>
            </a:r>
            <a:r>
              <a:rPr lang="en-US" altLang="zh-TW" dirty="0" smtClean="0"/>
              <a:t>sense</a:t>
            </a:r>
          </a:p>
          <a:p>
            <a:r>
              <a:rPr lang="en-US" altLang="zh-TW" dirty="0" smtClean="0"/>
              <a:t>A special issue on bio-inspired networking will be published in IEEE JSAC in 2</a:t>
            </a:r>
            <a:r>
              <a:rPr lang="en-US" altLang="zh-TW" baseline="30000" dirty="0" smtClean="0"/>
              <a:t>nd</a:t>
            </a:r>
            <a:r>
              <a:rPr lang="en-US" altLang="zh-TW" dirty="0" smtClean="0"/>
              <a:t> quarter 2010.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BBBD-5F09-4461-9567-F4320278E406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Bio-inspired Networking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橢圓 3"/>
          <p:cNvSpPr/>
          <p:nvPr/>
        </p:nvSpPr>
        <p:spPr>
          <a:xfrm>
            <a:off x="214282" y="1214422"/>
            <a:ext cx="4643470" cy="457203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6" name="圓角矩形 5"/>
          <p:cNvSpPr/>
          <p:nvPr/>
        </p:nvSpPr>
        <p:spPr>
          <a:xfrm>
            <a:off x="714348" y="2357430"/>
            <a:ext cx="1571636" cy="92869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Observation, </a:t>
            </a:r>
            <a:r>
              <a:rPr lang="en-US" altLang="zh-TW" dirty="0"/>
              <a:t>v</a:t>
            </a:r>
            <a:r>
              <a:rPr lang="en-US" altLang="zh-TW" dirty="0" smtClean="0"/>
              <a:t>erbal description</a:t>
            </a:r>
            <a:endParaRPr lang="zh-TW" altLang="en-US" dirty="0"/>
          </a:p>
        </p:txBody>
      </p:sp>
      <p:sp>
        <p:nvSpPr>
          <p:cNvPr id="7" name="圓角矩形 6"/>
          <p:cNvSpPr/>
          <p:nvPr/>
        </p:nvSpPr>
        <p:spPr>
          <a:xfrm>
            <a:off x="2714612" y="2285992"/>
            <a:ext cx="1714512" cy="114300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Math. Model (Diff. eq., prob. methods, fuzzy logic,…)</a:t>
            </a:r>
            <a:endParaRPr lang="zh-TW" altLang="en-US" dirty="0"/>
          </a:p>
        </p:txBody>
      </p:sp>
      <p:sp>
        <p:nvSpPr>
          <p:cNvPr id="8" name="圓角矩形 7"/>
          <p:cNvSpPr/>
          <p:nvPr/>
        </p:nvSpPr>
        <p:spPr>
          <a:xfrm>
            <a:off x="2714612" y="3786190"/>
            <a:ext cx="1571636" cy="92869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Verification, hypothesis testing</a:t>
            </a:r>
            <a:endParaRPr lang="zh-TW" altLang="en-US" dirty="0"/>
          </a:p>
        </p:txBody>
      </p:sp>
      <p:sp>
        <p:nvSpPr>
          <p:cNvPr id="9" name="圓角矩形 8"/>
          <p:cNvSpPr/>
          <p:nvPr/>
        </p:nvSpPr>
        <p:spPr>
          <a:xfrm>
            <a:off x="714348" y="3786190"/>
            <a:ext cx="1571636" cy="92869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P</a:t>
            </a:r>
            <a:r>
              <a:rPr lang="en-US" altLang="zh-TW" dirty="0" smtClean="0"/>
              <a:t>arameter evaluation, </a:t>
            </a:r>
            <a:r>
              <a:rPr lang="en-US" altLang="zh-TW" dirty="0" smtClean="0">
                <a:solidFill>
                  <a:srgbClr val="FF0000"/>
                </a:solidFill>
              </a:rPr>
              <a:t>prediction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11" name="橢圓 10"/>
          <p:cNvSpPr/>
          <p:nvPr/>
        </p:nvSpPr>
        <p:spPr>
          <a:xfrm>
            <a:off x="5000596" y="1357298"/>
            <a:ext cx="4143404" cy="450059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2" name="圓角矩形 11"/>
          <p:cNvSpPr/>
          <p:nvPr/>
        </p:nvSpPr>
        <p:spPr>
          <a:xfrm>
            <a:off x="5429256" y="2428868"/>
            <a:ext cx="1571636" cy="92869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solidFill>
                  <a:schemeClr val="bg1"/>
                </a:solidFill>
              </a:rPr>
              <a:t>Entities mapping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13" name="圓角矩形 12"/>
          <p:cNvSpPr/>
          <p:nvPr/>
        </p:nvSpPr>
        <p:spPr>
          <a:xfrm>
            <a:off x="7215206" y="2428868"/>
            <a:ext cx="1571636" cy="92869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Algorithm establishment</a:t>
            </a:r>
            <a:endParaRPr lang="zh-TW" altLang="en-US" dirty="0"/>
          </a:p>
        </p:txBody>
      </p:sp>
      <p:sp>
        <p:nvSpPr>
          <p:cNvPr id="14" name="圓角矩形 13"/>
          <p:cNvSpPr/>
          <p:nvPr/>
        </p:nvSpPr>
        <p:spPr>
          <a:xfrm>
            <a:off x="5429256" y="3857628"/>
            <a:ext cx="1571636" cy="92869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Performance evaluation</a:t>
            </a:r>
            <a:endParaRPr lang="zh-TW" altLang="en-US" dirty="0"/>
          </a:p>
        </p:txBody>
      </p:sp>
      <p:sp>
        <p:nvSpPr>
          <p:cNvPr id="15" name="文字方塊 14"/>
          <p:cNvSpPr txBox="1"/>
          <p:nvPr/>
        </p:nvSpPr>
        <p:spPr>
          <a:xfrm>
            <a:off x="714348" y="5786454"/>
            <a:ext cx="25115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b="1" dirty="0" smtClean="0"/>
              <a:t>Biological Modeling</a:t>
            </a:r>
            <a:endParaRPr lang="zh-TW" altLang="en-US" sz="2000" b="1" dirty="0"/>
          </a:p>
        </p:txBody>
      </p:sp>
      <p:sp>
        <p:nvSpPr>
          <p:cNvPr id="16" name="文字方塊 15"/>
          <p:cNvSpPr txBox="1"/>
          <p:nvPr/>
        </p:nvSpPr>
        <p:spPr>
          <a:xfrm>
            <a:off x="6435534" y="5814972"/>
            <a:ext cx="27084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b="1" dirty="0" smtClean="0"/>
              <a:t>Engineering Applying</a:t>
            </a:r>
            <a:endParaRPr lang="zh-TW" altLang="en-US" sz="2000" b="1" dirty="0"/>
          </a:p>
        </p:txBody>
      </p:sp>
      <p:sp>
        <p:nvSpPr>
          <p:cNvPr id="17" name="圓角矩形 16"/>
          <p:cNvSpPr/>
          <p:nvPr/>
        </p:nvSpPr>
        <p:spPr>
          <a:xfrm>
            <a:off x="7215206" y="3857628"/>
            <a:ext cx="1571636" cy="92869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Parameter</a:t>
            </a:r>
          </a:p>
          <a:p>
            <a:pPr algn="ctr"/>
            <a:r>
              <a:rPr lang="en-US" altLang="zh-TW" dirty="0" smtClean="0"/>
              <a:t>tuning</a:t>
            </a:r>
            <a:endParaRPr lang="zh-TW" altLang="en-US" dirty="0"/>
          </a:p>
        </p:txBody>
      </p:sp>
      <p:sp>
        <p:nvSpPr>
          <p:cNvPr id="18" name="向右箭號 17"/>
          <p:cNvSpPr/>
          <p:nvPr/>
        </p:nvSpPr>
        <p:spPr>
          <a:xfrm>
            <a:off x="2285984" y="2643182"/>
            <a:ext cx="428628" cy="428628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向下箭號 18"/>
          <p:cNvSpPr/>
          <p:nvPr/>
        </p:nvSpPr>
        <p:spPr>
          <a:xfrm>
            <a:off x="3357554" y="3429000"/>
            <a:ext cx="428628" cy="357190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向右箭號 19"/>
          <p:cNvSpPr/>
          <p:nvPr/>
        </p:nvSpPr>
        <p:spPr>
          <a:xfrm rot="10800000">
            <a:off x="2285984" y="4000504"/>
            <a:ext cx="428628" cy="500066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向右箭號 20"/>
          <p:cNvSpPr/>
          <p:nvPr/>
        </p:nvSpPr>
        <p:spPr>
          <a:xfrm>
            <a:off x="6929454" y="2714620"/>
            <a:ext cx="428628" cy="428628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向下箭號 21"/>
          <p:cNvSpPr/>
          <p:nvPr/>
        </p:nvSpPr>
        <p:spPr>
          <a:xfrm>
            <a:off x="7715272" y="3286124"/>
            <a:ext cx="428628" cy="571504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向右箭號 22"/>
          <p:cNvSpPr/>
          <p:nvPr/>
        </p:nvSpPr>
        <p:spPr>
          <a:xfrm rot="10800000">
            <a:off x="6929454" y="4000504"/>
            <a:ext cx="428628" cy="500066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弧形箭號 (上彎) 24"/>
          <p:cNvSpPr/>
          <p:nvPr/>
        </p:nvSpPr>
        <p:spPr>
          <a:xfrm>
            <a:off x="2928926" y="5072074"/>
            <a:ext cx="4000528" cy="1643050"/>
          </a:xfrm>
          <a:prstGeom prst="curvedUp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24" name="投影片編號版面配置區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BBBD-5F09-4461-9567-F4320278E406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 1: Foraging of Ant Colony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err="1" smtClean="0"/>
              <a:t>Stigmergy</a:t>
            </a:r>
            <a:r>
              <a:rPr lang="en-US" altLang="zh-TW" dirty="0" smtClean="0"/>
              <a:t>: interaction between ants is built on trail pheromone [6]</a:t>
            </a:r>
          </a:p>
          <a:p>
            <a:r>
              <a:rPr lang="en-US" altLang="zh-TW" dirty="0" smtClean="0"/>
              <a:t>Behaviors [6]:</a:t>
            </a:r>
          </a:p>
          <a:p>
            <a:pPr lvl="1"/>
            <a:r>
              <a:rPr lang="en-US" altLang="zh-TW" dirty="0" smtClean="0"/>
              <a:t>Lay pheromone in both directions between food source and nest</a:t>
            </a:r>
          </a:p>
          <a:p>
            <a:pPr lvl="1"/>
            <a:r>
              <a:rPr lang="en-US" altLang="zh-TW" dirty="0" smtClean="0"/>
              <a:t>Amount of pheromone when go back to nest is according to richness of food source (explore richest resource)</a:t>
            </a:r>
          </a:p>
          <a:p>
            <a:pPr lvl="1"/>
            <a:r>
              <a:rPr lang="en-US" altLang="zh-TW" dirty="0" smtClean="0"/>
              <a:t>Pheromone intensity decreases over time due to evaporation</a:t>
            </a:r>
          </a:p>
          <a:p>
            <a:r>
              <a:rPr lang="en-US" altLang="zh-TW" dirty="0" smtClean="0"/>
              <a:t>Stochastic model (no trail-laying in backward):</a:t>
            </a:r>
            <a:endParaRPr lang="zh-TW" altLang="en-US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/>
        </p:nvGraphicFramePr>
        <p:xfrm>
          <a:off x="1149350" y="5164138"/>
          <a:ext cx="1816100" cy="622300"/>
        </p:xfrm>
        <a:graphic>
          <a:graphicData uri="http://schemas.openxmlformats.org/presentationml/2006/ole">
            <p:oleObj spid="_x0000_s1026" name="Equation" r:id="rId3" imgW="1815840" imgH="622080" progId="Equation.DSMT4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429004" y="5148282"/>
          <a:ext cx="1714500" cy="1066800"/>
        </p:xfrm>
        <a:graphic>
          <a:graphicData uri="http://schemas.openxmlformats.org/presentationml/2006/ole">
            <p:oleObj spid="_x0000_s1027" name="Equation" r:id="rId4" imgW="1714320" imgH="1066680" progId="Equation.DSMT4">
              <p:embed/>
            </p:oleObj>
          </a:graphicData>
        </a:graphic>
      </p:graphicFrame>
      <p:grpSp>
        <p:nvGrpSpPr>
          <p:cNvPr id="20" name="群組 19"/>
          <p:cNvGrpSpPr/>
          <p:nvPr/>
        </p:nvGrpSpPr>
        <p:grpSpPr>
          <a:xfrm>
            <a:off x="5929322" y="5857892"/>
            <a:ext cx="486659" cy="357190"/>
            <a:chOff x="5942729" y="4929198"/>
            <a:chExt cx="915287" cy="500066"/>
          </a:xfrm>
        </p:grpSpPr>
        <p:sp>
          <p:nvSpPr>
            <p:cNvPr id="6" name="橢圓 5"/>
            <p:cNvSpPr/>
            <p:nvPr/>
          </p:nvSpPr>
          <p:spPr>
            <a:xfrm>
              <a:off x="6643702" y="4929198"/>
              <a:ext cx="214314" cy="2143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" name="橢圓 6"/>
            <p:cNvSpPr/>
            <p:nvPr/>
          </p:nvSpPr>
          <p:spPr>
            <a:xfrm rot="20356977">
              <a:off x="5942729" y="5059262"/>
              <a:ext cx="465039" cy="16080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" name="橢圓 7"/>
            <p:cNvSpPr/>
            <p:nvPr/>
          </p:nvSpPr>
          <p:spPr>
            <a:xfrm>
              <a:off x="6357950" y="4974132"/>
              <a:ext cx="285752" cy="14287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0" name="直線接點 9"/>
            <p:cNvCxnSpPr>
              <a:stCxn id="7" idx="5"/>
            </p:cNvCxnSpPr>
            <p:nvPr/>
          </p:nvCxnSpPr>
          <p:spPr>
            <a:xfrm rot="5400000">
              <a:off x="6170536" y="5250654"/>
              <a:ext cx="294587" cy="6263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接點 11"/>
            <p:cNvCxnSpPr/>
            <p:nvPr/>
          </p:nvCxnSpPr>
          <p:spPr>
            <a:xfrm rot="16200000" flipH="1">
              <a:off x="6393669" y="5232240"/>
              <a:ext cx="285752" cy="714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接點 13"/>
            <p:cNvCxnSpPr>
              <a:stCxn id="8" idx="5"/>
            </p:cNvCxnSpPr>
            <p:nvPr/>
          </p:nvCxnSpPr>
          <p:spPr>
            <a:xfrm rot="16200000" flipH="1">
              <a:off x="6563345" y="5134593"/>
              <a:ext cx="261744" cy="1847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直線單箭頭接點 21"/>
          <p:cNvCxnSpPr/>
          <p:nvPr/>
        </p:nvCxnSpPr>
        <p:spPr>
          <a:xfrm rot="5400000" flipH="1" flipV="1">
            <a:off x="6357950" y="4929198"/>
            <a:ext cx="1000132" cy="7143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單箭頭接點 23"/>
          <p:cNvCxnSpPr/>
          <p:nvPr/>
        </p:nvCxnSpPr>
        <p:spPr>
          <a:xfrm flipV="1">
            <a:off x="6500826" y="4929198"/>
            <a:ext cx="1500198" cy="8572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單箭頭接點 25"/>
          <p:cNvCxnSpPr/>
          <p:nvPr/>
        </p:nvCxnSpPr>
        <p:spPr>
          <a:xfrm>
            <a:off x="6500826" y="5786454"/>
            <a:ext cx="1500198" cy="64294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7215206" y="4500570"/>
          <a:ext cx="254000" cy="330200"/>
        </p:xfrm>
        <a:graphic>
          <a:graphicData uri="http://schemas.openxmlformats.org/presentationml/2006/ole">
            <p:oleObj spid="_x0000_s1028" name="Equation" r:id="rId5" imgW="253800" imgH="330120" progId="Equation.DSMT4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8059738" y="4714875"/>
          <a:ext cx="279400" cy="330200"/>
        </p:xfrm>
        <a:graphic>
          <a:graphicData uri="http://schemas.openxmlformats.org/presentationml/2006/ole">
            <p:oleObj spid="_x0000_s1029" name="Equation" r:id="rId6" imgW="279360" imgH="330120" progId="Equation.DSMT4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8040688" y="6286500"/>
          <a:ext cx="317500" cy="330200"/>
        </p:xfrm>
        <a:graphic>
          <a:graphicData uri="http://schemas.openxmlformats.org/presentationml/2006/ole">
            <p:oleObj spid="_x0000_s1030" name="Equation" r:id="rId7" imgW="317160" imgH="330120" progId="Equation.DSMT4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6715140" y="5072074"/>
          <a:ext cx="215900" cy="330200"/>
        </p:xfrm>
        <a:graphic>
          <a:graphicData uri="http://schemas.openxmlformats.org/presentationml/2006/ole">
            <p:oleObj spid="_x0000_s1031" name="Equation" r:id="rId8" imgW="215640" imgH="330120" progId="Equation.DSMT4">
              <p:embed/>
            </p:oleObj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7072330" y="5286388"/>
          <a:ext cx="241300" cy="330200"/>
        </p:xfrm>
        <a:graphic>
          <a:graphicData uri="http://schemas.openxmlformats.org/presentationml/2006/ole">
            <p:oleObj spid="_x0000_s1032" name="Equation" r:id="rId9" imgW="241200" imgH="330120" progId="Equation.DSMT4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6929454" y="5929330"/>
          <a:ext cx="279400" cy="330200"/>
        </p:xfrm>
        <a:graphic>
          <a:graphicData uri="http://schemas.openxmlformats.org/presentationml/2006/ole">
            <p:oleObj spid="_x0000_s1033" name="Equation" r:id="rId10" imgW="279360" imgH="330120" progId="Equation.DSMT4">
              <p:embed/>
            </p:oleObj>
          </a:graphicData>
        </a:graphic>
      </p:graphicFrame>
      <p:cxnSp>
        <p:nvCxnSpPr>
          <p:cNvPr id="34" name="直線接點 33"/>
          <p:cNvCxnSpPr/>
          <p:nvPr/>
        </p:nvCxnSpPr>
        <p:spPr>
          <a:xfrm rot="5400000">
            <a:off x="7358081" y="5715016"/>
            <a:ext cx="57150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BBBD-5F09-4461-9567-F4320278E406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 1: Foraging of Ant Colony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3328982" cy="4937760"/>
          </a:xfrm>
        </p:spPr>
        <p:txBody>
          <a:bodyPr/>
          <a:lstStyle/>
          <a:p>
            <a:r>
              <a:rPr lang="en-US" altLang="zh-TW" dirty="0" smtClean="0"/>
              <a:t>Parameter evaluation:</a:t>
            </a:r>
          </a:p>
          <a:p>
            <a:pPr lvl="1"/>
            <a:r>
              <a:rPr lang="el-GR" altLang="zh-TW" i="1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altLang="zh-TW" dirty="0" smtClean="0"/>
              <a:t>: flux of ants</a:t>
            </a:r>
          </a:p>
          <a:p>
            <a:pPr lvl="1"/>
            <a:r>
              <a:rPr lang="en-US" altLang="zh-TW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altLang="zh-TW" dirty="0" smtClean="0"/>
              <a:t>: amount of pheromone laying</a:t>
            </a:r>
          </a:p>
          <a:p>
            <a:pPr lvl="1"/>
            <a:r>
              <a:rPr lang="en-US" altLang="zh-TW" dirty="0" smtClean="0"/>
              <a:t> </a:t>
            </a:r>
            <a:r>
              <a:rPr lang="en-US" altLang="zh-TW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altLang="zh-TW" dirty="0" smtClean="0"/>
              <a:t>: rate of pheromone evaporation</a:t>
            </a:r>
          </a:p>
          <a:p>
            <a:pPr lvl="1"/>
            <a:r>
              <a:rPr lang="en-US" altLang="zh-TW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zh-TW" dirty="0" smtClean="0"/>
              <a:t>: attractiveness of an unmarked path</a:t>
            </a:r>
          </a:p>
          <a:p>
            <a:pPr lvl="1"/>
            <a:r>
              <a:rPr lang="en-US" altLang="zh-TW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zh-TW" dirty="0" smtClean="0"/>
              <a:t>: degree of nonlinearity of the choice</a:t>
            </a:r>
          </a:p>
          <a:p>
            <a:r>
              <a:rPr lang="en-US" altLang="zh-TW" dirty="0" smtClean="0"/>
              <a:t>Shortest path search</a:t>
            </a:r>
          </a:p>
          <a:p>
            <a:pPr lvl="1"/>
            <a:endParaRPr lang="zh-TW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1934" y="1545562"/>
            <a:ext cx="4857784" cy="3883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5072066" y="5429264"/>
          <a:ext cx="3263900" cy="330200"/>
        </p:xfrm>
        <a:graphic>
          <a:graphicData uri="http://schemas.openxmlformats.org/presentationml/2006/ole">
            <p:oleObj spid="_x0000_s2051" name="Equation" r:id="rId4" imgW="3263760" imgH="330120" progId="Equation.DSMT4">
              <p:embed/>
            </p:oleObj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786182" y="3309938"/>
          <a:ext cx="228600" cy="190500"/>
        </p:xfrm>
        <a:graphic>
          <a:graphicData uri="http://schemas.openxmlformats.org/presentationml/2006/ole">
            <p:oleObj spid="_x0000_s2052" name="Equation" r:id="rId5" imgW="228600" imgH="190440" progId="Equation.DSMT4">
              <p:embed/>
            </p:oleObj>
          </a:graphicData>
        </a:graphic>
      </p:graphicFrame>
      <p:sp>
        <p:nvSpPr>
          <p:cNvPr id="7" name="文字方塊 6"/>
          <p:cNvSpPr txBox="1"/>
          <p:nvPr/>
        </p:nvSpPr>
        <p:spPr>
          <a:xfrm>
            <a:off x="8643966" y="5429264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[5]</a:t>
            </a:r>
            <a:endParaRPr lang="zh-TW" altLang="en-US" dirty="0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BBBD-5F09-4461-9567-F4320278E406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 1: Foraging of Ant Colony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Application </a:t>
            </a:r>
            <a:r>
              <a:rPr lang="en-US" altLang="zh-TW" dirty="0" smtClean="0"/>
              <a:t>in</a:t>
            </a:r>
            <a:r>
              <a:rPr lang="en-US" altLang="zh-TW" dirty="0" smtClean="0"/>
              <a:t> ad-hoc </a:t>
            </a:r>
            <a:r>
              <a:rPr lang="en-US" altLang="zh-TW" dirty="0" smtClean="0"/>
              <a:t>network routing [4]</a:t>
            </a:r>
          </a:p>
          <a:p>
            <a:r>
              <a:rPr lang="en-US" altLang="zh-TW" dirty="0" smtClean="0"/>
              <a:t>Modified behaviors</a:t>
            </a:r>
          </a:p>
          <a:p>
            <a:pPr lvl="1"/>
            <a:r>
              <a:rPr lang="en-US" altLang="zh-TW" dirty="0" smtClean="0"/>
              <a:t>Probabilistic solution construction without forward pheromone updating</a:t>
            </a:r>
          </a:p>
          <a:p>
            <a:pPr lvl="1"/>
            <a:r>
              <a:rPr lang="en-US" altLang="zh-TW" dirty="0" smtClean="0"/>
              <a:t>Deterministic backward path with loop elimination and pheromone updating</a:t>
            </a:r>
          </a:p>
          <a:p>
            <a:pPr lvl="1"/>
            <a:r>
              <a:rPr lang="en-US" altLang="zh-TW" dirty="0" smtClean="0"/>
              <a:t>Pheromone updates based on solution quality</a:t>
            </a:r>
          </a:p>
          <a:p>
            <a:pPr lvl="1"/>
            <a:r>
              <a:rPr lang="en-US" altLang="zh-TW" dirty="0" smtClean="0"/>
              <a:t>Pheromone evaporation (balance between </a:t>
            </a:r>
            <a:r>
              <a:rPr lang="en-US" altLang="zh-TW" dirty="0" smtClean="0">
                <a:solidFill>
                  <a:srgbClr val="FF0000"/>
                </a:solidFill>
              </a:rPr>
              <a:t>exploration</a:t>
            </a:r>
            <a:r>
              <a:rPr lang="en-US" altLang="zh-TW" dirty="0" smtClean="0"/>
              <a:t> and </a:t>
            </a:r>
            <a:r>
              <a:rPr lang="en-US" altLang="zh-TW" dirty="0" smtClean="0">
                <a:solidFill>
                  <a:srgbClr val="FF0000"/>
                </a:solidFill>
              </a:rPr>
              <a:t>exploitation</a:t>
            </a:r>
            <a:r>
              <a:rPr lang="en-US" altLang="zh-TW" dirty="0" smtClean="0"/>
              <a:t>)</a:t>
            </a:r>
          </a:p>
          <a:p>
            <a:endParaRPr lang="zh-TW" alt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4500570"/>
            <a:ext cx="3214710" cy="2357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BBBD-5F09-4461-9567-F4320278E406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 1: Foraging of Ant Colony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Algorithm</a:t>
            </a:r>
          </a:p>
          <a:p>
            <a:pPr lvl="1"/>
            <a:r>
              <a:rPr lang="en-US" altLang="zh-TW" dirty="0" smtClean="0"/>
              <a:t>Initiation</a:t>
            </a:r>
          </a:p>
          <a:p>
            <a:pPr lvl="1"/>
            <a:endParaRPr lang="en-US" altLang="zh-TW" dirty="0" smtClean="0"/>
          </a:p>
          <a:p>
            <a:pPr lvl="1"/>
            <a:r>
              <a:rPr lang="en-US" altLang="zh-TW" dirty="0" smtClean="0"/>
              <a:t>Path selection</a:t>
            </a:r>
          </a:p>
          <a:p>
            <a:pPr lvl="1"/>
            <a:endParaRPr lang="en-US" altLang="zh-TW" dirty="0" smtClean="0"/>
          </a:p>
          <a:p>
            <a:pPr lvl="1"/>
            <a:r>
              <a:rPr lang="en-US" altLang="zh-TW" dirty="0" smtClean="0"/>
              <a:t>Pheromone update</a:t>
            </a:r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r>
              <a:rPr lang="en-US" altLang="zh-TW" dirty="0" smtClean="0"/>
              <a:t>More other applications can be found in swarm intelligence [7].</a:t>
            </a:r>
            <a:endParaRPr lang="zh-TW" altLang="en-US" dirty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2428860" y="1714488"/>
          <a:ext cx="1651000" cy="355600"/>
        </p:xfrm>
        <a:graphic>
          <a:graphicData uri="http://schemas.openxmlformats.org/presentationml/2006/ole">
            <p:oleObj spid="_x0000_s4098" name="Equation" r:id="rId3" imgW="1650960" imgH="355320" progId="Equation.DSMT4">
              <p:embed/>
            </p:oleObj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3071802" y="2285992"/>
          <a:ext cx="2019300" cy="977900"/>
        </p:xfrm>
        <a:graphic>
          <a:graphicData uri="http://schemas.openxmlformats.org/presentationml/2006/ole">
            <p:oleObj spid="_x0000_s4099" name="Equation" r:id="rId4" imgW="2019240" imgH="977760" progId="Equation.DSMT4">
              <p:embed/>
            </p:oleObj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429256" y="2500306"/>
          <a:ext cx="1016000" cy="355600"/>
        </p:xfrm>
        <a:graphic>
          <a:graphicData uri="http://schemas.openxmlformats.org/presentationml/2006/ole">
            <p:oleObj spid="_x0000_s4100" name="Equation" r:id="rId5" imgW="1015920" imgH="355320" progId="Equation.DSMT4">
              <p:embed/>
            </p:oleObj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071538" y="3929066"/>
          <a:ext cx="1473200" cy="355600"/>
        </p:xfrm>
        <a:graphic>
          <a:graphicData uri="http://schemas.openxmlformats.org/presentationml/2006/ole">
            <p:oleObj spid="_x0000_s4101" name="Equation" r:id="rId6" imgW="1473120" imgH="355320" progId="Equation.DSMT4">
              <p:embed/>
            </p:oleObj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071802" y="3786190"/>
          <a:ext cx="1790700" cy="685800"/>
        </p:xfrm>
        <a:graphic>
          <a:graphicData uri="http://schemas.openxmlformats.org/presentationml/2006/ole">
            <p:oleObj spid="_x0000_s4103" name="Equation" r:id="rId7" imgW="1790640" imgH="685800" progId="Equation.DSMT4">
              <p:embed/>
            </p:oleObj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5000628" y="3786190"/>
          <a:ext cx="3911600" cy="762000"/>
        </p:xfrm>
        <a:graphic>
          <a:graphicData uri="http://schemas.openxmlformats.org/presentationml/2006/ole">
            <p:oleObj spid="_x0000_s4104" name="Equation" r:id="rId8" imgW="3911400" imgH="761760" progId="Equation.DSMT4">
              <p:embed/>
            </p:oleObj>
          </a:graphicData>
        </a:graphic>
      </p:graphicFrame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BBBD-5F09-4461-9567-F4320278E406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原創">
  <a:themeElements>
    <a:clrScheme name="原創">
      <a:dk1>
        <a:sysClr val="windowText" lastClr="000000"/>
      </a:dk1>
      <a:lt1>
        <a:sysClr val="window" lastClr="C7EDCC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原創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原創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7ED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1070</TotalTime>
  <Words>1733</Words>
  <Application>Microsoft Office PowerPoint</Application>
  <PresentationFormat>如螢幕大小 (4:3)</PresentationFormat>
  <Paragraphs>232</Paragraphs>
  <Slides>22</Slides>
  <Notes>1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2</vt:i4>
      </vt:variant>
      <vt:variant>
        <vt:lpstr>投影片標題</vt:lpstr>
      </vt:variant>
      <vt:variant>
        <vt:i4>22</vt:i4>
      </vt:variant>
    </vt:vector>
  </HeadingPairs>
  <TitlesOfParts>
    <vt:vector size="25" baseType="lpstr">
      <vt:lpstr>原創</vt:lpstr>
      <vt:lpstr>Equation</vt:lpstr>
      <vt:lpstr>MathType 6.0 Equation</vt:lpstr>
      <vt:lpstr>Bio-inspired Networking and Complex Networks: A Survey</vt:lpstr>
      <vt:lpstr>Outline</vt:lpstr>
      <vt:lpstr>Challenges in Future Wireless Networks</vt:lpstr>
      <vt:lpstr>Bio-inspired Networking</vt:lpstr>
      <vt:lpstr>Bio-inspired Networking</vt:lpstr>
      <vt:lpstr>Example 1: Foraging of Ant Colony</vt:lpstr>
      <vt:lpstr>Example 1: Foraging of Ant Colony</vt:lpstr>
      <vt:lpstr>Example 1: Foraging of Ant Colony</vt:lpstr>
      <vt:lpstr>Example 1: Foraging of Ant Colony</vt:lpstr>
      <vt:lpstr>Example 2: Immune System</vt:lpstr>
      <vt:lpstr>Example 2: Immune System</vt:lpstr>
      <vt:lpstr>Example 2: Immune System</vt:lpstr>
      <vt:lpstr>Complex Networks</vt:lpstr>
      <vt:lpstr>Complex Networks</vt:lpstr>
      <vt:lpstr>Complex Networks</vt:lpstr>
      <vt:lpstr>Phenomena in Complex Networks: Phase Transition</vt:lpstr>
      <vt:lpstr>Phenomena in Complex Networks: Synchronization</vt:lpstr>
      <vt:lpstr>Phenomena in Complex Networks: Synchronization</vt:lpstr>
      <vt:lpstr>Dynamical Processes on Complex Networks</vt:lpstr>
      <vt:lpstr>Further Research Topics</vt:lpstr>
      <vt:lpstr>Reference</vt:lpstr>
      <vt:lpstr>Reference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Bio-inspired Networking and Complex Networks</dc:title>
  <dc:creator>SHINE</dc:creator>
  <cp:lastModifiedBy>SHINE</cp:lastModifiedBy>
  <cp:revision>115</cp:revision>
  <dcterms:created xsi:type="dcterms:W3CDTF">2009-08-17T06:58:24Z</dcterms:created>
  <dcterms:modified xsi:type="dcterms:W3CDTF">2009-08-18T08:17:12Z</dcterms:modified>
</cp:coreProperties>
</file>